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3" r:id="rId2"/>
  </p:sldMasterIdLst>
  <p:notesMasterIdLst>
    <p:notesMasterId r:id="rId51"/>
  </p:notesMasterIdLst>
  <p:handoutMasterIdLst>
    <p:handoutMasterId r:id="rId52"/>
  </p:handoutMasterIdLst>
  <p:sldIdLst>
    <p:sldId id="762" r:id="rId3"/>
    <p:sldId id="564" r:id="rId4"/>
    <p:sldId id="588" r:id="rId5"/>
    <p:sldId id="763" r:id="rId6"/>
    <p:sldId id="756" r:id="rId7"/>
    <p:sldId id="757" r:id="rId8"/>
    <p:sldId id="750" r:id="rId9"/>
    <p:sldId id="751" r:id="rId10"/>
    <p:sldId id="592" r:id="rId11"/>
    <p:sldId id="668" r:id="rId12"/>
    <p:sldId id="758" r:id="rId13"/>
    <p:sldId id="734" r:id="rId14"/>
    <p:sldId id="735" r:id="rId15"/>
    <p:sldId id="744" r:id="rId16"/>
    <p:sldId id="736" r:id="rId17"/>
    <p:sldId id="738" r:id="rId18"/>
    <p:sldId id="739" r:id="rId19"/>
    <p:sldId id="740" r:id="rId20"/>
    <p:sldId id="741" r:id="rId21"/>
    <p:sldId id="743" r:id="rId22"/>
    <p:sldId id="759" r:id="rId23"/>
    <p:sldId id="733" r:id="rId24"/>
    <p:sldId id="697" r:id="rId25"/>
    <p:sldId id="698" r:id="rId26"/>
    <p:sldId id="699" r:id="rId27"/>
    <p:sldId id="700" r:id="rId28"/>
    <p:sldId id="701" r:id="rId29"/>
    <p:sldId id="753" r:id="rId30"/>
    <p:sldId id="703" r:id="rId31"/>
    <p:sldId id="704" r:id="rId32"/>
    <p:sldId id="705" r:id="rId33"/>
    <p:sldId id="706" r:id="rId34"/>
    <p:sldId id="707" r:id="rId35"/>
    <p:sldId id="708" r:id="rId36"/>
    <p:sldId id="709" r:id="rId37"/>
    <p:sldId id="710" r:id="rId38"/>
    <p:sldId id="711" r:id="rId39"/>
    <p:sldId id="712" r:id="rId40"/>
    <p:sldId id="713" r:id="rId41"/>
    <p:sldId id="714" r:id="rId42"/>
    <p:sldId id="715" r:id="rId43"/>
    <p:sldId id="716" r:id="rId44"/>
    <p:sldId id="717" r:id="rId45"/>
    <p:sldId id="718" r:id="rId46"/>
    <p:sldId id="719" r:id="rId47"/>
    <p:sldId id="720" r:id="rId48"/>
    <p:sldId id="721" r:id="rId49"/>
    <p:sldId id="602" r:id="rId50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FBB"/>
    <a:srgbClr val="F1F1F1"/>
    <a:srgbClr val="FBFBFB"/>
    <a:srgbClr val="5E8BC2"/>
    <a:srgbClr val="CC9900"/>
    <a:srgbClr val="99CCFF"/>
    <a:srgbClr val="ECF1F8"/>
    <a:srgbClr val="254061"/>
    <a:srgbClr val="D9D9D9"/>
    <a:srgbClr val="90A8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25" autoAdjust="0"/>
    <p:restoredTop sz="94662" autoAdjust="0"/>
  </p:normalViewPr>
  <p:slideViewPr>
    <p:cSldViewPr snapToGrid="0" snapToObjects="1">
      <p:cViewPr varScale="1">
        <p:scale>
          <a:sx n="92" d="100"/>
          <a:sy n="92" d="100"/>
        </p:scale>
        <p:origin x="-14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78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slide" Target="slides/slide48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1" Type="http://schemas.microsoft.com/office/2015/10/relationships/revisionInfo" Target="revisionInfo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D344A-BBAE-7C4A-998E-7325F9D76BA3}" type="datetimeFigureOut">
              <a:rPr lang="es-ES" smtClean="0"/>
              <a:t>5/30/17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A4951-2248-EA48-83CF-625A923A114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22643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AEFA2-9D68-7643-87E1-37C3E3C9270B}" type="datetimeFigureOut">
              <a:rPr lang="es-ES_tradnl" smtClean="0"/>
              <a:pPr/>
              <a:t>5/30/17</a:t>
            </a:fld>
            <a:endParaRPr lang="es-ES_tradn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7B36C-028A-8145-A0BF-72D72E51F96A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353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EJEMPLO DEL</a:t>
            </a:r>
            <a:r>
              <a:rPr lang="es-ES" baseline="0" dirty="0"/>
              <a:t> </a:t>
            </a:r>
            <a:r>
              <a:rPr lang="es-ES" dirty="0"/>
              <a:t> VALOR</a:t>
            </a:r>
            <a:r>
              <a:rPr lang="es-ES" baseline="0" dirty="0"/>
              <a:t> QUE CAMBIA </a:t>
            </a:r>
            <a:r>
              <a:rPr lang="es-ES" dirty="0"/>
              <a:t> EN LA  VIGENCIA DE UNA PARENTE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00AAC-1502-5F46-9A81-E83CB1CCBD51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1654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EJEMPLO DEL</a:t>
            </a:r>
            <a:r>
              <a:rPr lang="es-ES" baseline="0" dirty="0"/>
              <a:t> </a:t>
            </a:r>
            <a:r>
              <a:rPr lang="es-ES" dirty="0"/>
              <a:t> VALOR</a:t>
            </a:r>
            <a:r>
              <a:rPr lang="es-ES" baseline="0" dirty="0"/>
              <a:t> QUE CAMBIA </a:t>
            </a:r>
            <a:r>
              <a:rPr lang="es-ES" dirty="0"/>
              <a:t> EN LA  VIGENCIA DE UNA PARENTE</a:t>
            </a:r>
          </a:p>
          <a:p>
            <a:r>
              <a:rPr lang="es-ES" dirty="0"/>
              <a:t>EMPRESAS</a:t>
            </a:r>
            <a:r>
              <a:rPr lang="es-ES" baseline="0" dirty="0"/>
              <a:t> DEDICADAS A GENERAR PATENTES CON FINES DE LICENCIAMIENTO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00AAC-1502-5F46-9A81-E83CB1CCBD51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1654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EJEMPLO DEL</a:t>
            </a:r>
            <a:r>
              <a:rPr lang="es-ES" baseline="0" dirty="0"/>
              <a:t> </a:t>
            </a:r>
            <a:r>
              <a:rPr lang="es-ES" dirty="0"/>
              <a:t> VALOR</a:t>
            </a:r>
            <a:r>
              <a:rPr lang="es-ES" baseline="0" dirty="0"/>
              <a:t> QUE CAMBIA </a:t>
            </a:r>
            <a:r>
              <a:rPr lang="es-ES" dirty="0"/>
              <a:t> EN LA  VIGENCIA DE UNA PARENTE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00AAC-1502-5F46-9A81-E83CB1CCBD51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5522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EJEMPLO DEL</a:t>
            </a:r>
            <a:r>
              <a:rPr lang="es-ES" baseline="0" dirty="0"/>
              <a:t> </a:t>
            </a:r>
            <a:r>
              <a:rPr lang="es-ES" dirty="0"/>
              <a:t> VALOR</a:t>
            </a:r>
            <a:r>
              <a:rPr lang="es-ES" baseline="0" dirty="0"/>
              <a:t> QUE CAMBIA </a:t>
            </a:r>
            <a:r>
              <a:rPr lang="es-ES" dirty="0"/>
              <a:t> EN LA  VIGENCIA DE UNA PARENTE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00AAC-1502-5F46-9A81-E83CB1CCBD51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1654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just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SzPct val="90000"/>
              <a:buFont typeface="Arial"/>
              <a:buChar char="•"/>
              <a:tabLst/>
              <a:defRPr/>
            </a:pPr>
            <a:r>
              <a:rPr lang="es-MX" altLang="ja-JP" dirty="0"/>
              <a:t>VELOCIDAD DE CAMBIO DEL MERCADO Y LA VELOCIDAD DE APRENDIZAJE DE LAS</a:t>
            </a:r>
            <a:r>
              <a:rPr lang="es-MX" altLang="ja-JP" baseline="0" dirty="0"/>
              <a:t> EMPRESAS</a:t>
            </a:r>
          </a:p>
          <a:p>
            <a:pPr marL="285750" marR="0" lvl="0" indent="-285750" algn="just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SzPct val="90000"/>
              <a:buFont typeface="Arial"/>
              <a:buChar char="•"/>
              <a:tabLst/>
              <a:defRPr/>
            </a:pPr>
            <a:r>
              <a:rPr lang="es-MX" altLang="ja-JP" baseline="0" dirty="0"/>
              <a:t>EMPRESAS INNOVADORAS/ EMPRESAS SEGUIDORAS Y EMPRESAS IMITADORAS</a:t>
            </a:r>
            <a:r>
              <a:rPr lang="es-MX" altLang="ja-JP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00AAC-1502-5F46-9A81-E83CB1CCBD51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510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PROYECTOS DE</a:t>
            </a:r>
            <a:r>
              <a:rPr lang="es-ES" baseline="0" dirty="0"/>
              <a:t> LOS ASISTENTES.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F70F1-208E-45FA-B551-B1B70E93CA3C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034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4758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3891C-B64E-4D48-88B4-CC688E4F150C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7" name="Rectángulo 6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CEDAEE"/>
              </a:gs>
              <a:gs pos="74000">
                <a:srgbClr val="CEDAEE"/>
              </a:gs>
              <a:gs pos="83000">
                <a:srgbClr val="E6ECF6"/>
              </a:gs>
              <a:gs pos="100000">
                <a:srgbClr val="F9FBF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388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10CD3A-4C0F-4374-B54D-9E66708B93E2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8" name="Rectángulo 7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9284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766A4-7C3C-443C-A92F-52957E282FCB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7" name="Rectángulo 6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061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CED94-5BF5-4537-830C-328B4E57E3C6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8" name="Rectángulo 7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705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FEFA3-6193-478A-8B42-D4E301714B7D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10" name="Rectángulo 9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0551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508CE-C892-4F50-A149-F13176BE6705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6" name="Rectángulo 5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9766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Rectángulo 4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927774" y="6586824"/>
            <a:ext cx="2133600" cy="47625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24741D4-7898-4613-A854-934C076A1EB9}" type="slidenum">
              <a:rPr lang="es-ES" altLang="es-MX" smtClean="0"/>
              <a:pPr/>
              <a:t>‹Nr.›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335659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FFA1E-65CA-44CF-BABE-07FA2C4B5E9B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8" name="Rectángulo 7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1984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A19DA-3932-42A5-83A7-3CCD2CB3E11D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8" name="Rectángulo 7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89156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63E60-4AF8-4347-AD5D-DA5E5B7D57C7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7" name="Rectángulo 6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7835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5009C-A8D9-4B96-83CA-AAEDA08F1BB7}" type="slidenum">
              <a:rPr lang="es-ES" altLang="es-MX"/>
              <a:pPr/>
              <a:t>‹Nr.›</a:t>
            </a:fld>
            <a:endParaRPr lang="es-ES" altLang="es-MX"/>
          </a:p>
        </p:txBody>
      </p:sp>
      <p:sp>
        <p:nvSpPr>
          <p:cNvPr id="7" name="Rectángulo 6"/>
          <p:cNvSpPr/>
          <p:nvPr userDrawn="1"/>
        </p:nvSpPr>
        <p:spPr>
          <a:xfrm>
            <a:off x="8388424" y="6627600"/>
            <a:ext cx="755576" cy="230400"/>
          </a:xfrm>
          <a:prstGeom prst="rect">
            <a:avLst/>
          </a:prstGeom>
          <a:gradFill flip="none" rotWithShape="1">
            <a:gsLst>
              <a:gs pos="0">
                <a:srgbClr val="678CB8"/>
              </a:gs>
              <a:gs pos="74000">
                <a:srgbClr val="7A98C6"/>
              </a:gs>
              <a:gs pos="83000">
                <a:srgbClr val="7596CE"/>
              </a:gs>
              <a:gs pos="100000">
                <a:srgbClr val="7596C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222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6D745-569B-CB49-B00F-5EAB1FF1FF25}" type="slidenum">
              <a:rPr lang="es-ES_tradnl" smtClean="0"/>
              <a:pPr/>
              <a:t>‹Nr.›</a:t>
            </a:fld>
            <a:endParaRPr lang="es-ES_trad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s-MX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s-MX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3E75A33-5B26-40D0-AF66-DE986AB9FBBF}" type="slidenum">
              <a:rPr lang="es-ES" altLang="es-MX"/>
              <a:pPr/>
              <a:t>‹Nr.›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59376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1.png"/><Relationship Id="rId3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0.jpeg"/><Relationship Id="rId3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2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acamachov1117@yahoo.com.m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5397500"/>
            <a:ext cx="9144000" cy="1201588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87" b="50000"/>
          <a:stretch/>
        </p:blipFill>
        <p:spPr>
          <a:xfrm>
            <a:off x="2898229" y="144016"/>
            <a:ext cx="3347864" cy="3429000"/>
          </a:xfrm>
          <a:prstGeom prst="rect">
            <a:avLst/>
          </a:prstGeom>
        </p:spPr>
      </p:pic>
      <p:sp>
        <p:nvSpPr>
          <p:cNvPr id="8" name="Rectangle 110"/>
          <p:cNvSpPr txBox="1">
            <a:spLocks noChangeArrowheads="1"/>
          </p:cNvSpPr>
          <p:nvPr/>
        </p:nvSpPr>
        <p:spPr bwMode="auto">
          <a:xfrm>
            <a:off x="323850" y="4005262"/>
            <a:ext cx="8496622" cy="107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Estrategias de Valuación de Patentes en los Procesos de Transferencia de Tecnología: Caso de estudio 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	</a:t>
            </a:r>
          </a:p>
        </p:txBody>
      </p:sp>
      <p:sp>
        <p:nvSpPr>
          <p:cNvPr id="14" name="CuadroTexto 5"/>
          <p:cNvSpPr txBox="1"/>
          <p:nvPr/>
        </p:nvSpPr>
        <p:spPr>
          <a:xfrm>
            <a:off x="5497980" y="5687918"/>
            <a:ext cx="320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_tradnl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Antonio Camacho Vargas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30 de Mayo 2017, La Paz, B.C. Sur.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450" y="5606729"/>
            <a:ext cx="1913374" cy="83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5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1447800" y="2604150"/>
            <a:ext cx="6324600" cy="14478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gray">
          <a:xfrm>
            <a:off x="2742718" y="2797211"/>
            <a:ext cx="4954977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MX" sz="3200" b="1" i="1" dirty="0"/>
              <a:t>Comportamiento del Mercado Tecnológico </a:t>
            </a:r>
          </a:p>
        </p:txBody>
      </p: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1585913" y="2737500"/>
            <a:ext cx="1220400" cy="1184400"/>
            <a:chOff x="4320" y="1152"/>
            <a:chExt cx="414" cy="402"/>
          </a:xfrm>
        </p:grpSpPr>
        <p:sp>
          <p:nvSpPr>
            <p:cNvPr id="8" name="AutoShape 13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5E8BC2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50000">
                  <a:srgbClr val="5E8BC2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2" name="Text Box 6"/>
          <p:cNvSpPr txBox="1">
            <a:spLocks noChangeArrowheads="1"/>
          </p:cNvSpPr>
          <p:nvPr/>
        </p:nvSpPr>
        <p:spPr bwMode="gray">
          <a:xfrm>
            <a:off x="2021302" y="3068027"/>
            <a:ext cx="34842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2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 Narrow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10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03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ítulo 1"/>
          <p:cNvSpPr txBox="1">
            <a:spLocks/>
          </p:cNvSpPr>
          <p:nvPr/>
        </p:nvSpPr>
        <p:spPr>
          <a:xfrm>
            <a:off x="457200" y="83900"/>
            <a:ext cx="8229600" cy="84721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i="1" dirty="0">
                <a:solidFill>
                  <a:schemeClr val="bg1"/>
                </a:solidFill>
              </a:rPr>
              <a:t>Las empresas basadas en la generación de conocimiento son las mas valiosas en el mundo</a:t>
            </a:r>
          </a:p>
        </p:txBody>
      </p:sp>
      <p:sp>
        <p:nvSpPr>
          <p:cNvPr id="88" name="71 CuadroTexto"/>
          <p:cNvSpPr txBox="1">
            <a:spLocks noChangeArrowheads="1"/>
          </p:cNvSpPr>
          <p:nvPr/>
        </p:nvSpPr>
        <p:spPr bwMode="auto">
          <a:xfrm>
            <a:off x="449067" y="2007172"/>
            <a:ext cx="3168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indent="-1143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s-MX" altLang="ja-JP" sz="1200" dirty="0">
                <a:latin typeface="Arial" pitchFamily="34" charset="0"/>
                <a:cs typeface="Arial" pitchFamily="34" charset="0"/>
              </a:rPr>
              <a:t>El valor de los bienes intangibles está superando el valor de los bienes tangibles.</a:t>
            </a:r>
          </a:p>
          <a:p>
            <a:pPr eaLnBrk="1" hangingPunct="1">
              <a:buFont typeface="Arial" charset="0"/>
              <a:buChar char="•"/>
            </a:pPr>
            <a:endParaRPr lang="es-MX" altLang="ja-JP" sz="12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s-MX" altLang="ja-JP" sz="1200" dirty="0">
                <a:latin typeface="Arial" pitchFamily="34" charset="0"/>
                <a:cs typeface="Arial" pitchFamily="34" charset="0"/>
              </a:rPr>
              <a:t>El valor de Apple se basa en conocimiento, diseño, estrategia de mercados, creación de nuevas necesidades, servicio al cliente y productos innovadores.</a:t>
            </a:r>
          </a:p>
        </p:txBody>
      </p:sp>
      <p:sp>
        <p:nvSpPr>
          <p:cNvPr id="89" name="73 CuadroTexto"/>
          <p:cNvSpPr txBox="1">
            <a:spLocks noChangeArrowheads="1"/>
          </p:cNvSpPr>
          <p:nvPr/>
        </p:nvSpPr>
        <p:spPr bwMode="auto">
          <a:xfrm>
            <a:off x="990962" y="1404071"/>
            <a:ext cx="7152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ja-JP" sz="1500" b="1" u="sng" dirty="0">
                <a:latin typeface="Arial" pitchFamily="34" charset="0"/>
                <a:cs typeface="Arial" pitchFamily="34" charset="0"/>
              </a:rPr>
              <a:t>EMPRESAS PRIVADAS Y PUBLICAS MÁS VALIOSAS EN EL MUNDO, 2017</a:t>
            </a:r>
          </a:p>
          <a:p>
            <a:pPr algn="ctr" eaLnBrk="1" hangingPunct="1"/>
            <a:r>
              <a:rPr lang="es-ES" altLang="ja-JP" sz="1500" dirty="0">
                <a:latin typeface="Arial" pitchFamily="34" charset="0"/>
                <a:cs typeface="Arial" pitchFamily="34" charset="0"/>
              </a:rPr>
              <a:t>(Miles de millones de USD)</a:t>
            </a:r>
          </a:p>
        </p:txBody>
      </p:sp>
      <p:sp>
        <p:nvSpPr>
          <p:cNvPr id="90" name="Text Box 85"/>
          <p:cNvSpPr txBox="1">
            <a:spLocks noChangeArrowheads="1"/>
          </p:cNvSpPr>
          <p:nvPr/>
        </p:nvSpPr>
        <p:spPr bwMode="gray">
          <a:xfrm>
            <a:off x="698252" y="6335139"/>
            <a:ext cx="7747497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0" hangingPunct="0">
              <a:spcBef>
                <a:spcPts val="0"/>
              </a:spcBef>
              <a:defRPr/>
            </a:pPr>
            <a:r>
              <a:rPr lang="en-US" sz="1000" i="1" kern="0" dirty="0">
                <a:latin typeface="Arial" pitchFamily="34" charset="0"/>
                <a:cs typeface="Arial" pitchFamily="34" charset="0"/>
              </a:rPr>
              <a:t>Fuente: Financial Times Global 500. </a:t>
            </a:r>
            <a:r>
              <a:rPr lang="es-MX" sz="1000" i="1" kern="0" dirty="0">
                <a:latin typeface="Arial" pitchFamily="34" charset="0"/>
                <a:cs typeface="Arial" pitchFamily="34" charset="0"/>
              </a:rPr>
              <a:t>18 de abril de 2017. Listado de capitalización del mercado. </a:t>
            </a:r>
          </a:p>
        </p:txBody>
      </p:sp>
      <p:sp>
        <p:nvSpPr>
          <p:cNvPr id="91" name="101 Rectángulo"/>
          <p:cNvSpPr/>
          <p:nvPr/>
        </p:nvSpPr>
        <p:spPr>
          <a:xfrm>
            <a:off x="5922177" y="3761812"/>
            <a:ext cx="335776" cy="1176825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1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0" scaled="0"/>
            <a:tileRect/>
          </a:gradFill>
          <a:ln w="25400" cap="flat" cmpd="sng" algn="ctr">
            <a:noFill/>
            <a:prstDash val="solid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56"/>
          <p:cNvSpPr>
            <a:spLocks noChangeArrowheads="1"/>
          </p:cNvSpPr>
          <p:nvPr/>
        </p:nvSpPr>
        <p:spPr bwMode="auto">
          <a:xfrm>
            <a:off x="1892301" y="4078212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221.1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Rectangle 57"/>
          <p:cNvSpPr>
            <a:spLocks noChangeArrowheads="1"/>
          </p:cNvSpPr>
          <p:nvPr/>
        </p:nvSpPr>
        <p:spPr bwMode="auto">
          <a:xfrm>
            <a:off x="2552700" y="3963912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259.9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Rectangle 58"/>
          <p:cNvSpPr>
            <a:spLocks noChangeArrowheads="1"/>
          </p:cNvSpPr>
          <p:nvPr/>
        </p:nvSpPr>
        <p:spPr bwMode="auto">
          <a:xfrm>
            <a:off x="3224214" y="3815639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330.2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Rectangle 59"/>
          <p:cNvSpPr>
            <a:spLocks noChangeArrowheads="1"/>
          </p:cNvSpPr>
          <p:nvPr/>
        </p:nvSpPr>
        <p:spPr bwMode="auto">
          <a:xfrm>
            <a:off x="3884614" y="3782937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336.1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Rectangle 60"/>
          <p:cNvSpPr>
            <a:spLocks noChangeArrowheads="1"/>
          </p:cNvSpPr>
          <p:nvPr/>
        </p:nvSpPr>
        <p:spPr bwMode="auto">
          <a:xfrm>
            <a:off x="4556126" y="3627362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404.1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61"/>
          <p:cNvSpPr>
            <a:spLocks noChangeArrowheads="1"/>
          </p:cNvSpPr>
          <p:nvPr/>
        </p:nvSpPr>
        <p:spPr bwMode="auto">
          <a:xfrm>
            <a:off x="5227677" y="3607148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408.4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Rectangle 62"/>
          <p:cNvSpPr>
            <a:spLocks noChangeArrowheads="1"/>
          </p:cNvSpPr>
          <p:nvPr/>
        </p:nvSpPr>
        <p:spPr bwMode="auto">
          <a:xfrm>
            <a:off x="5859146" y="3551662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432.0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Rectangle 63"/>
          <p:cNvSpPr>
            <a:spLocks noChangeArrowheads="1"/>
          </p:cNvSpPr>
          <p:nvPr/>
        </p:nvSpPr>
        <p:spPr bwMode="auto">
          <a:xfrm>
            <a:off x="6536691" y="3328912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505.3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ectangle 64"/>
          <p:cNvSpPr>
            <a:spLocks noChangeArrowheads="1"/>
          </p:cNvSpPr>
          <p:nvPr/>
        </p:nvSpPr>
        <p:spPr bwMode="auto">
          <a:xfrm>
            <a:off x="7208839" y="3130012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583.6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Rectangle 65"/>
          <p:cNvSpPr>
            <a:spLocks noChangeArrowheads="1"/>
          </p:cNvSpPr>
          <p:nvPr/>
        </p:nvSpPr>
        <p:spPr bwMode="auto">
          <a:xfrm>
            <a:off x="7878764" y="2670600"/>
            <a:ext cx="41838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740.8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Rectangle 74"/>
          <p:cNvSpPr>
            <a:spLocks noChangeArrowheads="1"/>
          </p:cNvSpPr>
          <p:nvPr/>
        </p:nvSpPr>
        <p:spPr bwMode="auto">
          <a:xfrm rot="19735110">
            <a:off x="1405597" y="5189668"/>
            <a:ext cx="97462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China Mobile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ectangle 74"/>
          <p:cNvSpPr>
            <a:spLocks noChangeArrowheads="1"/>
          </p:cNvSpPr>
          <p:nvPr/>
        </p:nvSpPr>
        <p:spPr bwMode="auto">
          <a:xfrm rot="19735110">
            <a:off x="1842781" y="5244701"/>
            <a:ext cx="118782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General Electric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Rectangle 74"/>
          <p:cNvSpPr>
            <a:spLocks noChangeArrowheads="1"/>
          </p:cNvSpPr>
          <p:nvPr/>
        </p:nvSpPr>
        <p:spPr bwMode="auto">
          <a:xfrm rot="19735110">
            <a:off x="2095419" y="5360145"/>
            <a:ext cx="163506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Johnson and Johnson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Rectangle 74"/>
          <p:cNvSpPr>
            <a:spLocks noChangeArrowheads="1"/>
          </p:cNvSpPr>
          <p:nvPr/>
        </p:nvSpPr>
        <p:spPr bwMode="auto">
          <a:xfrm rot="19735110">
            <a:off x="3446562" y="5172703"/>
            <a:ext cx="90890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Exxon Mobil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Rectangle 74"/>
          <p:cNvSpPr>
            <a:spLocks noChangeArrowheads="1"/>
          </p:cNvSpPr>
          <p:nvPr/>
        </p:nvSpPr>
        <p:spPr bwMode="auto">
          <a:xfrm rot="19735110">
            <a:off x="3569942" y="5323733"/>
            <a:ext cx="14940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Berkshire Hathaway</a:t>
            </a:r>
            <a:endParaRPr lang="en-US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Rectangle 74"/>
          <p:cNvSpPr>
            <a:spLocks noChangeArrowheads="1"/>
          </p:cNvSpPr>
          <p:nvPr/>
        </p:nvSpPr>
        <p:spPr bwMode="auto">
          <a:xfrm rot="19735110">
            <a:off x="4945470" y="5127601"/>
            <a:ext cx="73417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Facebook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Rectangle 74"/>
          <p:cNvSpPr>
            <a:spLocks noChangeArrowheads="1"/>
          </p:cNvSpPr>
          <p:nvPr/>
        </p:nvSpPr>
        <p:spPr bwMode="auto">
          <a:xfrm rot="19735110">
            <a:off x="5714115" y="5096153"/>
            <a:ext cx="61234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Amazon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Rectangle 74"/>
          <p:cNvSpPr>
            <a:spLocks noChangeArrowheads="1"/>
          </p:cNvSpPr>
          <p:nvPr/>
        </p:nvSpPr>
        <p:spPr bwMode="auto">
          <a:xfrm rot="19735110">
            <a:off x="6318657" y="5113118"/>
            <a:ext cx="67807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Microsoft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Rectangle 74"/>
          <p:cNvSpPr>
            <a:spLocks noChangeArrowheads="1"/>
          </p:cNvSpPr>
          <p:nvPr/>
        </p:nvSpPr>
        <p:spPr bwMode="auto">
          <a:xfrm rot="19735110">
            <a:off x="7035700" y="5108153"/>
            <a:ext cx="65883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Alphabet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Rectangle 74"/>
          <p:cNvSpPr>
            <a:spLocks noChangeArrowheads="1"/>
          </p:cNvSpPr>
          <p:nvPr/>
        </p:nvSpPr>
        <p:spPr bwMode="auto">
          <a:xfrm rot="19735110">
            <a:off x="7657432" y="5117670"/>
            <a:ext cx="69570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Apple Inc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98 Rectángulo"/>
          <p:cNvSpPr/>
          <p:nvPr/>
        </p:nvSpPr>
        <p:spPr>
          <a:xfrm>
            <a:off x="7917679" y="2880750"/>
            <a:ext cx="335776" cy="205788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1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0" scaled="0"/>
            <a:tileRect/>
          </a:gradFill>
          <a:ln w="25400" cap="flat" cmpd="sng" algn="ctr">
            <a:noFill/>
            <a:prstDash val="solid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100 Rectángulo"/>
          <p:cNvSpPr/>
          <p:nvPr/>
        </p:nvSpPr>
        <p:spPr>
          <a:xfrm>
            <a:off x="6588929" y="3549320"/>
            <a:ext cx="335776" cy="1389318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1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0" scaled="0"/>
            <a:tileRect/>
          </a:gradFill>
          <a:ln w="25400" cap="flat" cmpd="sng" algn="ctr">
            <a:noFill/>
            <a:prstDash val="solid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94 Rectángulo"/>
          <p:cNvSpPr/>
          <p:nvPr/>
        </p:nvSpPr>
        <p:spPr>
          <a:xfrm>
            <a:off x="1933555" y="4340007"/>
            <a:ext cx="335776" cy="59863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1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0" scaled="0"/>
            <a:tileRect/>
          </a:gradFill>
          <a:ln w="25400" cap="flat" cmpd="sng" algn="ctr">
            <a:noFill/>
            <a:prstDash val="solid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95 Rectángulo"/>
          <p:cNvSpPr/>
          <p:nvPr/>
        </p:nvSpPr>
        <p:spPr>
          <a:xfrm>
            <a:off x="2597925" y="4236114"/>
            <a:ext cx="335776" cy="7025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96 Rectángulo"/>
          <p:cNvSpPr/>
          <p:nvPr/>
        </p:nvSpPr>
        <p:spPr>
          <a:xfrm>
            <a:off x="3264685" y="4052977"/>
            <a:ext cx="335776" cy="885660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 cap="flat" cmpd="sng" algn="ctr">
            <a:noFill/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99 Rectángulo"/>
          <p:cNvSpPr/>
          <p:nvPr/>
        </p:nvSpPr>
        <p:spPr>
          <a:xfrm>
            <a:off x="7253308" y="3328913"/>
            <a:ext cx="335776" cy="16097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102 Rectángulo"/>
          <p:cNvSpPr/>
          <p:nvPr/>
        </p:nvSpPr>
        <p:spPr>
          <a:xfrm>
            <a:off x="5255425" y="3827416"/>
            <a:ext cx="335776" cy="111122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1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0" scaled="0"/>
            <a:tileRect/>
          </a:gradFill>
          <a:ln w="25400" cap="flat" cmpd="sng" algn="ctr">
            <a:noFill/>
            <a:prstDash val="solid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103 Rectángulo"/>
          <p:cNvSpPr/>
          <p:nvPr/>
        </p:nvSpPr>
        <p:spPr>
          <a:xfrm>
            <a:off x="4595808" y="3835363"/>
            <a:ext cx="335776" cy="110327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">
            <a:noFill/>
            <a:prstDash val="solid"/>
            <a:miter lim="800000"/>
            <a:headEnd/>
            <a:tailEnd/>
          </a:ln>
          <a:effectLst>
            <a:outerShdw blurRad="149987" dist="7620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ker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104 Rectángulo"/>
          <p:cNvSpPr/>
          <p:nvPr/>
        </p:nvSpPr>
        <p:spPr>
          <a:xfrm>
            <a:off x="3929056" y="4035737"/>
            <a:ext cx="335776" cy="9028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rtlCol="0" anchor="ctr"/>
          <a:lstStyle/>
          <a:p>
            <a:pPr algn="ctr"/>
            <a:endParaRPr lang="es-MX" ker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115 Abrir llave"/>
          <p:cNvSpPr/>
          <p:nvPr/>
        </p:nvSpPr>
        <p:spPr>
          <a:xfrm rot="16200000">
            <a:off x="4965361" y="2722844"/>
            <a:ext cx="378512" cy="6524627"/>
          </a:xfrm>
          <a:prstGeom prst="leftBrace">
            <a:avLst>
              <a:gd name="adj1" fmla="val 63138"/>
              <a:gd name="adj2" fmla="val 79519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s-MX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Freeform 55"/>
          <p:cNvSpPr>
            <a:spLocks noEditPoints="1"/>
          </p:cNvSpPr>
          <p:nvPr/>
        </p:nvSpPr>
        <p:spPr bwMode="auto">
          <a:xfrm>
            <a:off x="1770063" y="4938637"/>
            <a:ext cx="6656388" cy="42863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27"/>
              </a:cxn>
              <a:cxn ang="0">
                <a:pos x="0" y="27"/>
              </a:cxn>
              <a:cxn ang="0">
                <a:pos x="0" y="0"/>
              </a:cxn>
              <a:cxn ang="0">
                <a:pos x="6" y="0"/>
              </a:cxn>
              <a:cxn ang="0">
                <a:pos x="422" y="0"/>
              </a:cxn>
              <a:cxn ang="0">
                <a:pos x="422" y="27"/>
              </a:cxn>
              <a:cxn ang="0">
                <a:pos x="416" y="27"/>
              </a:cxn>
              <a:cxn ang="0">
                <a:pos x="416" y="0"/>
              </a:cxn>
              <a:cxn ang="0">
                <a:pos x="422" y="0"/>
              </a:cxn>
              <a:cxn ang="0">
                <a:pos x="845" y="0"/>
              </a:cxn>
              <a:cxn ang="0">
                <a:pos x="845" y="27"/>
              </a:cxn>
              <a:cxn ang="0">
                <a:pos x="838" y="27"/>
              </a:cxn>
              <a:cxn ang="0">
                <a:pos x="838" y="0"/>
              </a:cxn>
              <a:cxn ang="0">
                <a:pos x="845" y="0"/>
              </a:cxn>
              <a:cxn ang="0">
                <a:pos x="1261" y="0"/>
              </a:cxn>
              <a:cxn ang="0">
                <a:pos x="1261" y="27"/>
              </a:cxn>
              <a:cxn ang="0">
                <a:pos x="1255" y="27"/>
              </a:cxn>
              <a:cxn ang="0">
                <a:pos x="1255" y="0"/>
              </a:cxn>
              <a:cxn ang="0">
                <a:pos x="1261" y="0"/>
              </a:cxn>
              <a:cxn ang="0">
                <a:pos x="1683" y="0"/>
              </a:cxn>
              <a:cxn ang="0">
                <a:pos x="1683" y="27"/>
              </a:cxn>
              <a:cxn ang="0">
                <a:pos x="1677" y="27"/>
              </a:cxn>
              <a:cxn ang="0">
                <a:pos x="1677" y="0"/>
              </a:cxn>
              <a:cxn ang="0">
                <a:pos x="1683" y="0"/>
              </a:cxn>
              <a:cxn ang="0">
                <a:pos x="2100" y="0"/>
              </a:cxn>
              <a:cxn ang="0">
                <a:pos x="2100" y="27"/>
              </a:cxn>
              <a:cxn ang="0">
                <a:pos x="2093" y="27"/>
              </a:cxn>
              <a:cxn ang="0">
                <a:pos x="2093" y="0"/>
              </a:cxn>
              <a:cxn ang="0">
                <a:pos x="2100" y="0"/>
              </a:cxn>
              <a:cxn ang="0">
                <a:pos x="2516" y="0"/>
              </a:cxn>
              <a:cxn ang="0">
                <a:pos x="2516" y="27"/>
              </a:cxn>
              <a:cxn ang="0">
                <a:pos x="2510" y="27"/>
              </a:cxn>
              <a:cxn ang="0">
                <a:pos x="2510" y="0"/>
              </a:cxn>
              <a:cxn ang="0">
                <a:pos x="2516" y="0"/>
              </a:cxn>
              <a:cxn ang="0">
                <a:pos x="2938" y="0"/>
              </a:cxn>
              <a:cxn ang="0">
                <a:pos x="2938" y="27"/>
              </a:cxn>
              <a:cxn ang="0">
                <a:pos x="2932" y="27"/>
              </a:cxn>
              <a:cxn ang="0">
                <a:pos x="2932" y="0"/>
              </a:cxn>
              <a:cxn ang="0">
                <a:pos x="2938" y="0"/>
              </a:cxn>
              <a:cxn ang="0">
                <a:pos x="3355" y="0"/>
              </a:cxn>
              <a:cxn ang="0">
                <a:pos x="3355" y="27"/>
              </a:cxn>
              <a:cxn ang="0">
                <a:pos x="3348" y="27"/>
              </a:cxn>
              <a:cxn ang="0">
                <a:pos x="3348" y="0"/>
              </a:cxn>
              <a:cxn ang="0">
                <a:pos x="3355" y="0"/>
              </a:cxn>
              <a:cxn ang="0">
                <a:pos x="3777" y="0"/>
              </a:cxn>
              <a:cxn ang="0">
                <a:pos x="3777" y="27"/>
              </a:cxn>
              <a:cxn ang="0">
                <a:pos x="3771" y="27"/>
              </a:cxn>
              <a:cxn ang="0">
                <a:pos x="3771" y="0"/>
              </a:cxn>
              <a:cxn ang="0">
                <a:pos x="3777" y="0"/>
              </a:cxn>
              <a:cxn ang="0">
                <a:pos x="4193" y="0"/>
              </a:cxn>
              <a:cxn ang="0">
                <a:pos x="4193" y="27"/>
              </a:cxn>
              <a:cxn ang="0">
                <a:pos x="4187" y="27"/>
              </a:cxn>
              <a:cxn ang="0">
                <a:pos x="4187" y="0"/>
              </a:cxn>
              <a:cxn ang="0">
                <a:pos x="4193" y="0"/>
              </a:cxn>
            </a:cxnLst>
            <a:rect l="0" t="0" r="r" b="b"/>
            <a:pathLst>
              <a:path w="4193" h="27">
                <a:moveTo>
                  <a:pt x="6" y="0"/>
                </a:moveTo>
                <a:lnTo>
                  <a:pt x="6" y="27"/>
                </a:lnTo>
                <a:lnTo>
                  <a:pt x="0" y="27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422" y="0"/>
                </a:moveTo>
                <a:lnTo>
                  <a:pt x="422" y="27"/>
                </a:lnTo>
                <a:lnTo>
                  <a:pt x="416" y="27"/>
                </a:lnTo>
                <a:lnTo>
                  <a:pt x="416" y="0"/>
                </a:lnTo>
                <a:lnTo>
                  <a:pt x="422" y="0"/>
                </a:lnTo>
                <a:close/>
                <a:moveTo>
                  <a:pt x="845" y="0"/>
                </a:moveTo>
                <a:lnTo>
                  <a:pt x="845" y="27"/>
                </a:lnTo>
                <a:lnTo>
                  <a:pt x="838" y="27"/>
                </a:lnTo>
                <a:lnTo>
                  <a:pt x="838" y="0"/>
                </a:lnTo>
                <a:lnTo>
                  <a:pt x="845" y="0"/>
                </a:lnTo>
                <a:close/>
                <a:moveTo>
                  <a:pt x="1261" y="0"/>
                </a:moveTo>
                <a:lnTo>
                  <a:pt x="1261" y="27"/>
                </a:lnTo>
                <a:lnTo>
                  <a:pt x="1255" y="27"/>
                </a:lnTo>
                <a:lnTo>
                  <a:pt x="1255" y="0"/>
                </a:lnTo>
                <a:lnTo>
                  <a:pt x="1261" y="0"/>
                </a:lnTo>
                <a:close/>
                <a:moveTo>
                  <a:pt x="1683" y="0"/>
                </a:moveTo>
                <a:lnTo>
                  <a:pt x="1683" y="27"/>
                </a:lnTo>
                <a:lnTo>
                  <a:pt x="1677" y="27"/>
                </a:lnTo>
                <a:lnTo>
                  <a:pt x="1677" y="0"/>
                </a:lnTo>
                <a:lnTo>
                  <a:pt x="1683" y="0"/>
                </a:lnTo>
                <a:close/>
                <a:moveTo>
                  <a:pt x="2100" y="0"/>
                </a:moveTo>
                <a:lnTo>
                  <a:pt x="2100" y="27"/>
                </a:lnTo>
                <a:lnTo>
                  <a:pt x="2093" y="27"/>
                </a:lnTo>
                <a:lnTo>
                  <a:pt x="2093" y="0"/>
                </a:lnTo>
                <a:lnTo>
                  <a:pt x="2100" y="0"/>
                </a:lnTo>
                <a:close/>
                <a:moveTo>
                  <a:pt x="2516" y="0"/>
                </a:moveTo>
                <a:lnTo>
                  <a:pt x="2516" y="27"/>
                </a:lnTo>
                <a:lnTo>
                  <a:pt x="2510" y="27"/>
                </a:lnTo>
                <a:lnTo>
                  <a:pt x="2510" y="0"/>
                </a:lnTo>
                <a:lnTo>
                  <a:pt x="2516" y="0"/>
                </a:lnTo>
                <a:close/>
                <a:moveTo>
                  <a:pt x="2938" y="0"/>
                </a:moveTo>
                <a:lnTo>
                  <a:pt x="2938" y="27"/>
                </a:lnTo>
                <a:lnTo>
                  <a:pt x="2932" y="27"/>
                </a:lnTo>
                <a:lnTo>
                  <a:pt x="2932" y="0"/>
                </a:lnTo>
                <a:lnTo>
                  <a:pt x="2938" y="0"/>
                </a:lnTo>
                <a:close/>
                <a:moveTo>
                  <a:pt x="3355" y="0"/>
                </a:moveTo>
                <a:lnTo>
                  <a:pt x="3355" y="27"/>
                </a:lnTo>
                <a:lnTo>
                  <a:pt x="3348" y="27"/>
                </a:lnTo>
                <a:lnTo>
                  <a:pt x="3348" y="0"/>
                </a:lnTo>
                <a:lnTo>
                  <a:pt x="3355" y="0"/>
                </a:lnTo>
                <a:close/>
                <a:moveTo>
                  <a:pt x="3777" y="0"/>
                </a:moveTo>
                <a:lnTo>
                  <a:pt x="3777" y="27"/>
                </a:lnTo>
                <a:lnTo>
                  <a:pt x="3771" y="27"/>
                </a:lnTo>
                <a:lnTo>
                  <a:pt x="3771" y="0"/>
                </a:lnTo>
                <a:lnTo>
                  <a:pt x="3777" y="0"/>
                </a:lnTo>
                <a:close/>
                <a:moveTo>
                  <a:pt x="4193" y="0"/>
                </a:moveTo>
                <a:lnTo>
                  <a:pt x="4193" y="27"/>
                </a:lnTo>
                <a:lnTo>
                  <a:pt x="4187" y="27"/>
                </a:lnTo>
                <a:lnTo>
                  <a:pt x="4187" y="0"/>
                </a:lnTo>
                <a:lnTo>
                  <a:pt x="4193" y="0"/>
                </a:lnTo>
                <a:close/>
              </a:path>
            </a:pathLst>
          </a:custGeom>
          <a:solidFill>
            <a:schemeClr val="tx1"/>
          </a:solidFill>
          <a:ln w="6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Rectangle 54"/>
          <p:cNvSpPr>
            <a:spLocks noChangeArrowheads="1"/>
          </p:cNvSpPr>
          <p:nvPr/>
        </p:nvSpPr>
        <p:spPr bwMode="auto">
          <a:xfrm>
            <a:off x="1770063" y="4938637"/>
            <a:ext cx="6646863" cy="11113"/>
          </a:xfrm>
          <a:prstGeom prst="rect">
            <a:avLst/>
          </a:prstGeom>
          <a:solidFill>
            <a:schemeClr val="tx1"/>
          </a:solidFill>
          <a:ln w="6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3981466" y="2007172"/>
            <a:ext cx="3672408" cy="929237"/>
            <a:chOff x="3981466" y="2007172"/>
            <a:chExt cx="3672408" cy="929237"/>
          </a:xfrm>
        </p:grpSpPr>
        <p:sp>
          <p:nvSpPr>
            <p:cNvPr id="126" name="112 Rectángulo"/>
            <p:cNvSpPr/>
            <p:nvPr/>
          </p:nvSpPr>
          <p:spPr>
            <a:xfrm>
              <a:off x="3981466" y="2007172"/>
              <a:ext cx="3672408" cy="929237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Rectangle 88"/>
            <p:cNvSpPr>
              <a:spLocks noChangeArrowheads="1"/>
            </p:cNvSpPr>
            <p:nvPr/>
          </p:nvSpPr>
          <p:spPr bwMode="auto">
            <a:xfrm>
              <a:off x="6107720" y="2077148"/>
              <a:ext cx="303219" cy="1765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algn="ctr"/>
              <a:endParaRPr lang="es-MX" kern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Rectangle 58"/>
            <p:cNvSpPr>
              <a:spLocks noChangeArrowheads="1"/>
            </p:cNvSpPr>
            <p:nvPr/>
          </p:nvSpPr>
          <p:spPr bwMode="auto">
            <a:xfrm>
              <a:off x="6501442" y="2062554"/>
              <a:ext cx="69891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ES" sz="12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Petroleras</a:t>
              </a:r>
              <a:endParaRPr kumimoji="0" lang="es-MX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9" name="Rectangle 88"/>
            <p:cNvSpPr>
              <a:spLocks noChangeArrowheads="1"/>
            </p:cNvSpPr>
            <p:nvPr/>
          </p:nvSpPr>
          <p:spPr bwMode="auto">
            <a:xfrm>
              <a:off x="6107720" y="2347376"/>
              <a:ext cx="303219" cy="17656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>
              <a:innerShdw blurRad="114300">
                <a:prstClr val="black"/>
              </a:innerShdw>
            </a:effectLst>
          </p:spPr>
          <p:txBody>
            <a:bodyPr rtlCol="0" anchor="ctr"/>
            <a:lstStyle/>
            <a:p>
              <a:pPr algn="ctr"/>
              <a:endParaRPr lang="es-MX" kern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Rectangle 58"/>
            <p:cNvSpPr>
              <a:spLocks noChangeArrowheads="1"/>
            </p:cNvSpPr>
            <p:nvPr/>
          </p:nvSpPr>
          <p:spPr bwMode="auto">
            <a:xfrm>
              <a:off x="6501442" y="2332782"/>
              <a:ext cx="108042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ES" sz="1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Conglomerados</a:t>
              </a:r>
              <a:endParaRPr kumimoji="0" lang="es-MX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Rectangle 88"/>
            <p:cNvSpPr>
              <a:spLocks noChangeArrowheads="1"/>
            </p:cNvSpPr>
            <p:nvPr/>
          </p:nvSpPr>
          <p:spPr bwMode="auto">
            <a:xfrm>
              <a:off x="4080209" y="2077148"/>
              <a:ext cx="303219" cy="17656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5100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0" scaled="0"/>
              <a:tileRect/>
            </a:gradFill>
            <a:ln w="25400" cap="flat" cmpd="sng" algn="ctr">
              <a:noFill/>
              <a:prstDash val="solid"/>
            </a:ln>
            <a:effectLst>
              <a:innerShdw blurRad="114300">
                <a:prstClr val="black"/>
              </a:innerShdw>
            </a:effectLst>
          </p:spPr>
          <p:txBody>
            <a:bodyPr rtlCol="0" anchor="ctr"/>
            <a:lstStyle/>
            <a:p>
              <a:pPr algn="ctr"/>
              <a:endParaRPr lang="es-MX" kern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Rectangle 58"/>
            <p:cNvSpPr>
              <a:spLocks noChangeArrowheads="1"/>
            </p:cNvSpPr>
            <p:nvPr/>
          </p:nvSpPr>
          <p:spPr bwMode="auto">
            <a:xfrm>
              <a:off x="4492382" y="2062554"/>
              <a:ext cx="32541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ES" sz="1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TICs</a:t>
              </a:r>
              <a:endParaRPr kumimoji="0" lang="es-MX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5" name="Rectangle 88"/>
            <p:cNvSpPr>
              <a:spLocks noChangeArrowheads="1"/>
            </p:cNvSpPr>
            <p:nvPr/>
          </p:nvSpPr>
          <p:spPr bwMode="auto">
            <a:xfrm>
              <a:off x="4080209" y="2347376"/>
              <a:ext cx="303219" cy="17656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">
              <a:noFill/>
              <a:prstDash val="solid"/>
              <a:miter lim="800000"/>
              <a:headEnd/>
              <a:tailEnd/>
            </a:ln>
            <a:effectLst>
              <a:outerShdw blurRad="149987" dist="63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MX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Rectangle 58"/>
            <p:cNvSpPr>
              <a:spLocks noChangeArrowheads="1"/>
            </p:cNvSpPr>
            <p:nvPr/>
          </p:nvSpPr>
          <p:spPr bwMode="auto">
            <a:xfrm>
              <a:off x="4492382" y="2332782"/>
              <a:ext cx="79188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ES" sz="1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Financieras</a:t>
              </a:r>
              <a:endParaRPr kumimoji="0" lang="es-MX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7" name="Rectangle 88"/>
            <p:cNvSpPr>
              <a:spLocks noChangeArrowheads="1"/>
            </p:cNvSpPr>
            <p:nvPr/>
          </p:nvSpPr>
          <p:spPr bwMode="auto">
            <a:xfrm>
              <a:off x="4080209" y="2608078"/>
              <a:ext cx="303219" cy="17656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2540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MX" kern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8" name="Rectangle 58"/>
            <p:cNvSpPr>
              <a:spLocks noChangeArrowheads="1"/>
            </p:cNvSpPr>
            <p:nvPr/>
          </p:nvSpPr>
          <p:spPr bwMode="auto">
            <a:xfrm>
              <a:off x="4492382" y="2593484"/>
              <a:ext cx="1616469" cy="256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ts val="1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Productos</a:t>
              </a:r>
              <a:r>
                <a:rPr kumimoji="0" lang="es-ES" sz="1200" b="0" i="0" u="none" strike="noStrike" cap="none" normalizeH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empacados para el consumidor</a:t>
              </a:r>
              <a:endParaRPr kumimoji="0" lang="es-MX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39" name="Straight Connector 83"/>
          <p:cNvCxnSpPr/>
          <p:nvPr/>
        </p:nvCxnSpPr>
        <p:spPr>
          <a:xfrm>
            <a:off x="2934203" y="4016688"/>
            <a:ext cx="5584957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Rectangle 58"/>
          <p:cNvSpPr>
            <a:spLocks noChangeArrowheads="1"/>
          </p:cNvSpPr>
          <p:nvPr/>
        </p:nvSpPr>
        <p:spPr bwMode="auto">
          <a:xfrm>
            <a:off x="6910544" y="6215004"/>
            <a:ext cx="341440" cy="2000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USA</a:t>
            </a:r>
            <a:endParaRPr kumimoji="0" lang="es-MX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11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032025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78252" y="2409874"/>
            <a:ext cx="2103120" cy="2103120"/>
          </a:xfrm>
          <a:prstGeom prst="ellipse">
            <a:avLst/>
          </a:prstGeom>
          <a:noFill/>
          <a:ln w="76200" cap="flat">
            <a:solidFill>
              <a:srgbClr val="ADCB9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653435" y="2412643"/>
            <a:ext cx="2103120" cy="2103120"/>
          </a:xfrm>
          <a:prstGeom prst="ellipse">
            <a:avLst/>
          </a:prstGeom>
          <a:solidFill>
            <a:schemeClr val="accent5"/>
          </a:solidFill>
          <a:ln w="76200">
            <a:noFill/>
            <a:prstDash val="solid"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41588" y="3230602"/>
            <a:ext cx="17764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9525">
                  <a:solidFill>
                    <a:schemeClr val="bg1"/>
                  </a:solidFill>
                  <a:prstDash val="solid"/>
                </a:ln>
              </a:rPr>
              <a:t>MERCADO</a:t>
            </a:r>
          </a:p>
        </p:txBody>
      </p:sp>
      <p:sp>
        <p:nvSpPr>
          <p:cNvPr id="9" name="Rectangle 8"/>
          <p:cNvSpPr/>
          <p:nvPr/>
        </p:nvSpPr>
        <p:spPr>
          <a:xfrm>
            <a:off x="4598154" y="3233371"/>
            <a:ext cx="2213683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1" cap="none" spc="0" dirty="0">
                <a:ln w="9525">
                  <a:solidFill>
                    <a:schemeClr val="bg1"/>
                  </a:solidFill>
                  <a:prstDash val="solid"/>
                </a:ln>
              </a:rPr>
              <a:t>INNOVACIÓN </a:t>
            </a:r>
          </a:p>
        </p:txBody>
      </p:sp>
      <p:sp>
        <p:nvSpPr>
          <p:cNvPr id="10" name="73 CuadroTexto"/>
          <p:cNvSpPr txBox="1">
            <a:spLocks noChangeArrowheads="1"/>
          </p:cNvSpPr>
          <p:nvPr/>
        </p:nvSpPr>
        <p:spPr bwMode="auto">
          <a:xfrm>
            <a:off x="2421642" y="1739836"/>
            <a:ext cx="42915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ja-JP" sz="1500" b="1" u="sng" dirty="0">
                <a:latin typeface="Arial" pitchFamily="34" charset="0"/>
                <a:cs typeface="Arial" pitchFamily="34" charset="0"/>
              </a:rPr>
              <a:t>RELACIÓN MERCADO-INNOVACIÓN</a:t>
            </a:r>
          </a:p>
        </p:txBody>
      </p:sp>
      <p:sp>
        <p:nvSpPr>
          <p:cNvPr id="11" name="Text Box 85"/>
          <p:cNvSpPr txBox="1">
            <a:spLocks noChangeArrowheads="1"/>
          </p:cNvSpPr>
          <p:nvPr/>
        </p:nvSpPr>
        <p:spPr bwMode="gray">
          <a:xfrm>
            <a:off x="3141267" y="4731787"/>
            <a:ext cx="3024336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ts val="0"/>
              </a:spcBef>
              <a:defRPr/>
            </a:pPr>
            <a:r>
              <a:rPr lang="es-MX" sz="1000" i="1" kern="0" dirty="0">
                <a:latin typeface="Arial" pitchFamily="34" charset="0"/>
                <a:cs typeface="Arial" pitchFamily="34" charset="0"/>
              </a:rPr>
              <a:t>Fuente: Elaboración propia, PITTSA, 2016.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647564" y="80493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 valor de una innovación es directamente proporcional a la orientación y/o satisfacción de una necesidad en el mercado . . .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647564" y="5792118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4D7FB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. . mayor valor cuanto más cubra una innovación las necesidades del mercado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12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5463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5"/>
          <p:cNvSpPr txBox="1">
            <a:spLocks noChangeArrowheads="1"/>
          </p:cNvSpPr>
          <p:nvPr/>
        </p:nvSpPr>
        <p:spPr bwMode="gray">
          <a:xfrm>
            <a:off x="261145" y="5715388"/>
            <a:ext cx="7392403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ts val="0"/>
              </a:spcBef>
              <a:defRPr/>
            </a:pPr>
            <a:r>
              <a:rPr lang="es-MX" sz="1000" i="1" kern="0" dirty="0">
                <a:latin typeface="Arial" pitchFamily="34" charset="0"/>
                <a:cs typeface="Arial" pitchFamily="34" charset="0"/>
              </a:rPr>
              <a:t>Fuente: Elaboración propia, PITTSA, </a:t>
            </a:r>
            <a:r>
              <a:rPr lang="es-MX" sz="1000" i="1" kern="0" dirty="0" smtClean="0">
                <a:latin typeface="Arial" pitchFamily="34" charset="0"/>
                <a:cs typeface="Arial" pitchFamily="34" charset="0"/>
              </a:rPr>
              <a:t>2017.</a:t>
            </a:r>
            <a:endParaRPr lang="es-MX" sz="1000" i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73 CuadroTexto"/>
          <p:cNvSpPr txBox="1">
            <a:spLocks noChangeArrowheads="1"/>
          </p:cNvSpPr>
          <p:nvPr/>
        </p:nvSpPr>
        <p:spPr bwMode="auto">
          <a:xfrm>
            <a:off x="1994922" y="1757338"/>
            <a:ext cx="514501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ja-JP" sz="1500" b="1" u="sng" dirty="0">
                <a:latin typeface="Arial" pitchFamily="34" charset="0"/>
                <a:cs typeface="Arial" pitchFamily="34" charset="0"/>
              </a:rPr>
              <a:t>RELACIÓN MERCADO- VALOR DE LA </a:t>
            </a:r>
            <a:r>
              <a:rPr lang="es-ES" altLang="ja-JP" sz="1500" b="1" u="sng" dirty="0" smtClean="0">
                <a:latin typeface="Arial" pitchFamily="34" charset="0"/>
                <a:cs typeface="Arial" pitchFamily="34" charset="0"/>
              </a:rPr>
              <a:t>TECNOLOGÍA</a:t>
            </a:r>
            <a:endParaRPr lang="es-ES" altLang="ja-JP" sz="1500" b="1" u="sng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251520" y="2503017"/>
            <a:ext cx="8640960" cy="2869619"/>
            <a:chOff x="107504" y="2339255"/>
            <a:chExt cx="8640960" cy="2869619"/>
          </a:xfrm>
        </p:grpSpPr>
        <p:sp>
          <p:nvSpPr>
            <p:cNvPr id="8" name="Rectangle 7"/>
            <p:cNvSpPr/>
            <p:nvPr/>
          </p:nvSpPr>
          <p:spPr>
            <a:xfrm>
              <a:off x="107504" y="3186994"/>
              <a:ext cx="1776448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9525">
                    <a:solidFill>
                      <a:schemeClr val="bg1"/>
                    </a:solidFill>
                    <a:prstDash val="solid"/>
                  </a:ln>
                </a:rPr>
                <a:t>MERCADO</a:t>
              </a:r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3779912" y="2934469"/>
              <a:ext cx="2530665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/>
                <a:buChar char="•"/>
              </a:pPr>
              <a:r>
                <a:rPr lang="es-ES" sz="1400" i="1" dirty="0" smtClean="0">
                  <a:latin typeface="Arial" pitchFamily="34" charset="0"/>
                  <a:cs typeface="Arial" pitchFamily="34" charset="0"/>
                </a:rPr>
                <a:t>Existe mercado para esa tecnología.</a:t>
              </a:r>
              <a:endParaRPr lang="es-ES" sz="1400" i="1" dirty="0">
                <a:latin typeface="Arial" pitchFamily="34" charset="0"/>
                <a:cs typeface="Arial" pitchFamily="34" charset="0"/>
              </a:endParaRPr>
            </a:p>
            <a:p>
              <a:pPr marL="285750" indent="-285750" algn="just">
                <a:buFont typeface="Arial"/>
                <a:buChar char="•"/>
              </a:pPr>
              <a:r>
                <a:rPr lang="es-ES" sz="1400" i="1" dirty="0" smtClean="0">
                  <a:latin typeface="Arial" pitchFamily="34" charset="0"/>
                  <a:cs typeface="Arial" pitchFamily="34" charset="0"/>
                </a:rPr>
                <a:t>Satisface </a:t>
              </a:r>
              <a:r>
                <a:rPr lang="es-ES" sz="1400" i="1" dirty="0">
                  <a:latin typeface="Arial" pitchFamily="34" charset="0"/>
                  <a:cs typeface="Arial" pitchFamily="34" charset="0"/>
                </a:rPr>
                <a:t>una necesidad del </a:t>
              </a:r>
              <a:r>
                <a:rPr lang="es-ES" sz="1400" i="1" dirty="0" smtClean="0">
                  <a:latin typeface="Arial" pitchFamily="34" charset="0"/>
                  <a:cs typeface="Arial" pitchFamily="34" charset="0"/>
                </a:rPr>
                <a:t>consumidor.</a:t>
              </a:r>
              <a:endParaRPr lang="es-ES" sz="1400" i="1" dirty="0">
                <a:latin typeface="Arial" pitchFamily="34" charset="0"/>
                <a:cs typeface="Arial" pitchFamily="34" charset="0"/>
              </a:endParaRPr>
            </a:p>
            <a:p>
              <a:pPr marL="285750" indent="-285750" algn="just">
                <a:buFont typeface="Arial"/>
                <a:buChar char="•"/>
              </a:pPr>
              <a:r>
                <a:rPr lang="es-ES" sz="1400" i="1" dirty="0" smtClean="0">
                  <a:latin typeface="Arial" pitchFamily="34" charset="0"/>
                  <a:cs typeface="Arial" pitchFamily="34" charset="0"/>
                </a:rPr>
                <a:t>Esta dispuesto el consumidor a pagar por esa tecnología.</a:t>
              </a:r>
            </a:p>
            <a:p>
              <a:pPr marL="285750" indent="-285750" algn="just">
                <a:buFont typeface="Arial"/>
                <a:buChar char="•"/>
              </a:pPr>
              <a:r>
                <a:rPr lang="es-ES" sz="1400" i="1" dirty="0" smtClean="0">
                  <a:latin typeface="Arial" pitchFamily="34" charset="0"/>
                  <a:cs typeface="Arial" pitchFamily="34" charset="0"/>
                </a:rPr>
                <a:t>Existe el poder adquisitivo para hacerlo.</a:t>
              </a:r>
            </a:p>
            <a:p>
              <a:pPr algn="just"/>
              <a:endParaRPr lang="es-ES" sz="14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117129" y="2363497"/>
              <a:ext cx="2103120" cy="2103120"/>
            </a:xfrm>
            <a:prstGeom prst="ellipse">
              <a:avLst/>
            </a:prstGeom>
            <a:noFill/>
            <a:ln w="76200" cap="flat">
              <a:solidFill>
                <a:srgbClr val="ADCB9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7" name="Oval 6"/>
            <p:cNvSpPr/>
            <p:nvPr/>
          </p:nvSpPr>
          <p:spPr>
            <a:xfrm>
              <a:off x="827584" y="2366266"/>
              <a:ext cx="2103120" cy="2103120"/>
            </a:xfrm>
            <a:prstGeom prst="ellipse">
              <a:avLst/>
            </a:prstGeom>
            <a:solidFill>
              <a:schemeClr val="accent5"/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27584" y="3186994"/>
              <a:ext cx="2213683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MX" sz="2400" b="1" cap="none" spc="0" dirty="0">
                  <a:ln w="9525">
                    <a:solidFill>
                      <a:schemeClr val="bg1"/>
                    </a:solidFill>
                    <a:prstDash val="solid"/>
                  </a:ln>
                </a:rPr>
                <a:t>INNOVACIÓN </a:t>
              </a:r>
            </a:p>
          </p:txBody>
        </p:sp>
        <p:sp>
          <p:nvSpPr>
            <p:cNvPr id="3" name="Striped Right Arrow 2"/>
            <p:cNvSpPr/>
            <p:nvPr/>
          </p:nvSpPr>
          <p:spPr>
            <a:xfrm>
              <a:off x="2930704" y="2876381"/>
              <a:ext cx="849208" cy="1080120"/>
            </a:xfrm>
            <a:prstGeom prst="stripedRightArrow">
              <a:avLst/>
            </a:prstGeom>
            <a:solidFill>
              <a:srgbClr val="ADCB9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4" name="CuadroTexto 3"/>
            <p:cNvSpPr txBox="1"/>
            <p:nvPr/>
          </p:nvSpPr>
          <p:spPr>
            <a:xfrm>
              <a:off x="6236348" y="2962105"/>
              <a:ext cx="2512116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s-MX" sz="1400" i="1" dirty="0" smtClean="0">
                  <a:latin typeface="Arial" pitchFamily="34" charset="0"/>
                  <a:cs typeface="Arial" pitchFamily="34" charset="0"/>
                </a:rPr>
                <a:t>Tecnología superior a otras en el mercado.</a:t>
              </a:r>
            </a:p>
            <a:p>
              <a:pPr marL="285750" indent="-285750">
                <a:buFont typeface="Arial"/>
                <a:buChar char="•"/>
              </a:pPr>
              <a:r>
                <a:rPr lang="es-MX" sz="1400" i="1" dirty="0" smtClean="0">
                  <a:latin typeface="Arial" pitchFamily="34" charset="0"/>
                  <a:cs typeface="Arial" pitchFamily="34" charset="0"/>
                </a:rPr>
                <a:t>Novedad absoluta </a:t>
              </a:r>
              <a:endParaRPr lang="es-MX" sz="1400" i="1" dirty="0">
                <a:latin typeface="Arial" pitchFamily="34" charset="0"/>
                <a:cs typeface="Arial" pitchFamily="34" charset="0"/>
              </a:endParaRPr>
            </a:p>
            <a:p>
              <a:pPr marL="285750" indent="-285750">
                <a:buFont typeface="Arial"/>
                <a:buChar char="•"/>
              </a:pPr>
              <a:r>
                <a:rPr lang="es-MX" sz="1400" i="1" dirty="0">
                  <a:latin typeface="Arial" pitchFamily="34" charset="0"/>
                  <a:cs typeface="Arial" pitchFamily="34" charset="0"/>
                </a:rPr>
                <a:t>Rentabilidad económica</a:t>
              </a:r>
            </a:p>
            <a:p>
              <a:pPr marL="285750" indent="-285750">
                <a:buFont typeface="Arial"/>
                <a:buChar char="•"/>
              </a:pPr>
              <a:r>
                <a:rPr lang="es-MX" sz="1400" i="1" dirty="0" smtClean="0">
                  <a:latin typeface="Arial" pitchFamily="34" charset="0"/>
                  <a:cs typeface="Arial" pitchFamily="34" charset="0"/>
                </a:rPr>
                <a:t>Satisface una necesidad del consumidor.</a:t>
              </a:r>
              <a:endParaRPr lang="es-MX" sz="1400" i="1" dirty="0">
                <a:latin typeface="Arial" pitchFamily="34" charset="0"/>
                <a:cs typeface="Arial" pitchFamily="34" charset="0"/>
              </a:endParaRPr>
            </a:p>
            <a:p>
              <a:pPr marL="285750" indent="-285750">
                <a:buFont typeface="Arial"/>
                <a:buChar char="•"/>
              </a:pPr>
              <a:r>
                <a:rPr lang="es-MX" sz="1400" i="1" dirty="0" smtClean="0">
                  <a:latin typeface="Arial" pitchFamily="34" charset="0"/>
                  <a:cs typeface="Arial" pitchFamily="34" charset="0"/>
                </a:rPr>
                <a:t>Atractiva para un inversionistas.</a:t>
              </a:r>
            </a:p>
            <a:p>
              <a:pPr marL="285750" indent="-285750">
                <a:buFont typeface="Arial"/>
                <a:buChar char="•"/>
              </a:pPr>
              <a:r>
                <a:rPr lang="es-MX" sz="1400" i="1" dirty="0" smtClean="0">
                  <a:latin typeface="Arial" pitchFamily="34" charset="0"/>
                  <a:cs typeface="Arial" pitchFamily="34" charset="0"/>
                </a:rPr>
                <a:t>Adaptabilidad al menor costo.</a:t>
              </a:r>
              <a:endParaRPr lang="es-MX" sz="14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9"/>
            <p:cNvSpPr>
              <a:spLocks noChangeArrowheads="1"/>
            </p:cNvSpPr>
            <p:nvPr/>
          </p:nvSpPr>
          <p:spPr bwMode="auto">
            <a:xfrm>
              <a:off x="6450120" y="2343160"/>
              <a:ext cx="2103120" cy="457200"/>
            </a:xfrm>
            <a:prstGeom prst="rect">
              <a:avLst/>
            </a:prstGeom>
            <a:solidFill>
              <a:srgbClr val="60E146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41" name="Rectangle 11"/>
            <p:cNvSpPr>
              <a:spLocks noChangeArrowheads="1"/>
            </p:cNvSpPr>
            <p:nvPr/>
          </p:nvSpPr>
          <p:spPr bwMode="auto">
            <a:xfrm>
              <a:off x="3993684" y="2343160"/>
              <a:ext cx="2103120" cy="457200"/>
            </a:xfrm>
            <a:prstGeom prst="rect">
              <a:avLst/>
            </a:prstGeom>
            <a:solidFill>
              <a:srgbClr val="D5EC46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auto">
            <a:xfrm>
              <a:off x="3993684" y="2339255"/>
              <a:ext cx="210312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MX" altLang="es-MX" sz="1400" b="1" dirty="0" smtClean="0">
                  <a:solidFill>
                    <a:srgbClr val="000000"/>
                  </a:solidFill>
                </a:rPr>
                <a:t>EL </a:t>
              </a:r>
              <a:r>
                <a:rPr kumimoji="0" lang="es-MX" alt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MERCADO COMO REGULADOR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5" name="Rectangle 11"/>
            <p:cNvSpPr>
              <a:spLocks noChangeArrowheads="1"/>
            </p:cNvSpPr>
            <p:nvPr/>
          </p:nvSpPr>
          <p:spPr bwMode="auto">
            <a:xfrm>
              <a:off x="6310577" y="2339255"/>
              <a:ext cx="2242663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MX" altLang="es-MX" sz="1400" b="1" dirty="0" smtClean="0">
                  <a:solidFill>
                    <a:srgbClr val="000000"/>
                  </a:solidFill>
                </a:rPr>
                <a:t>ATRIBUTOS  DE LAS INNOVACIONES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255121" y="86023"/>
            <a:ext cx="8633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i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 mercado como regulador  la  demanda y oferta de   innovaciones</a:t>
            </a:r>
            <a:endParaRPr lang="es-MX" sz="2400" b="1" i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" name="Objeto 5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97" t="-6375" r="-9888" b="-14040"/>
          <a:stretch>
            <a:fillRect/>
          </a:stretch>
        </p:blipFill>
        <p:spPr bwMode="auto">
          <a:xfrm>
            <a:off x="137396" y="6429376"/>
            <a:ext cx="778704" cy="3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13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845235558"/>
      </p:ext>
    </p:extLst>
  </p:cSld>
  <p:clrMapOvr>
    <a:masterClrMapping/>
  </p:clrMapOvr>
  <p:transition xmlns:p14="http://schemas.microsoft.com/office/powerpoint/2010/main"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 descr="© INSCALE GmbH, 21.06.2010"/>
          <p:cNvSpPr>
            <a:spLocks noChangeArrowheads="1"/>
          </p:cNvSpPr>
          <p:nvPr/>
        </p:nvSpPr>
        <p:spPr bwMode="gray">
          <a:xfrm>
            <a:off x="10637" y="2371531"/>
            <a:ext cx="9144000" cy="4354770"/>
          </a:xfrm>
          <a:prstGeom prst="rect">
            <a:avLst/>
          </a:prstGeom>
          <a:solidFill>
            <a:srgbClr val="EAFDC1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s-MX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 descr="© INSCALE GmbH, 21.06.2010"/>
          <p:cNvSpPr>
            <a:spLocks noChangeArrowheads="1"/>
          </p:cNvSpPr>
          <p:nvPr/>
        </p:nvSpPr>
        <p:spPr bwMode="gray">
          <a:xfrm>
            <a:off x="10637" y="1821756"/>
            <a:ext cx="9144000" cy="553516"/>
          </a:xfrm>
          <a:prstGeom prst="rect">
            <a:avLst/>
          </a:prstGeom>
          <a:solidFill>
            <a:srgbClr val="DDDDDD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s-MX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73 CuadroTexto"/>
          <p:cNvSpPr txBox="1">
            <a:spLocks noChangeArrowheads="1"/>
          </p:cNvSpPr>
          <p:nvPr/>
        </p:nvSpPr>
        <p:spPr bwMode="auto">
          <a:xfrm>
            <a:off x="1660912" y="1450438"/>
            <a:ext cx="634643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ES" altLang="ja-JP" sz="1500" b="1" u="sng" dirty="0">
                <a:latin typeface="Arial" pitchFamily="34" charset="0"/>
                <a:cs typeface="Arial" pitchFamily="34" charset="0"/>
              </a:rPr>
              <a:t>CICLO DE VIDA DE PRODUCTOS</a:t>
            </a:r>
          </a:p>
        </p:txBody>
      </p:sp>
      <p:cxnSp>
        <p:nvCxnSpPr>
          <p:cNvPr id="7" name="4 Conector recto"/>
          <p:cNvCxnSpPr/>
          <p:nvPr/>
        </p:nvCxnSpPr>
        <p:spPr>
          <a:xfrm>
            <a:off x="797299" y="6257662"/>
            <a:ext cx="7408514" cy="1588"/>
          </a:xfrm>
          <a:prstGeom prst="line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11 Conector recto"/>
          <p:cNvCxnSpPr/>
          <p:nvPr/>
        </p:nvCxnSpPr>
        <p:spPr>
          <a:xfrm rot="5400000">
            <a:off x="-1367279" y="4093119"/>
            <a:ext cx="4330710" cy="1553"/>
          </a:xfrm>
          <a:prstGeom prst="line">
            <a:avLst/>
          </a:prstGeom>
          <a:ln w="38100">
            <a:solidFill>
              <a:schemeClr val="tx1"/>
            </a:solidFill>
            <a:head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31 Conector recto"/>
          <p:cNvCxnSpPr/>
          <p:nvPr/>
        </p:nvCxnSpPr>
        <p:spPr>
          <a:xfrm>
            <a:off x="885120" y="2165714"/>
            <a:ext cx="2071702" cy="1588"/>
          </a:xfrm>
          <a:prstGeom prst="line">
            <a:avLst/>
          </a:prstGeom>
          <a:ln w="38100">
            <a:solidFill>
              <a:srgbClr val="333399"/>
            </a:solidFill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33 Conector recto"/>
          <p:cNvCxnSpPr/>
          <p:nvPr/>
        </p:nvCxnSpPr>
        <p:spPr>
          <a:xfrm>
            <a:off x="3214678" y="2165714"/>
            <a:ext cx="4786346" cy="1588"/>
          </a:xfrm>
          <a:prstGeom prst="line">
            <a:avLst/>
          </a:prstGeom>
          <a:ln w="38100">
            <a:solidFill>
              <a:srgbClr val="CC9900"/>
            </a:solidFill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29"/>
          <p:cNvSpPr txBox="1">
            <a:spLocks noChangeArrowheads="1"/>
          </p:cNvSpPr>
          <p:nvPr/>
        </p:nvSpPr>
        <p:spPr bwMode="auto">
          <a:xfrm>
            <a:off x="1193800" y="1770117"/>
            <a:ext cx="1308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16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Monopolio</a:t>
            </a:r>
            <a:endParaRPr lang="es-ES" sz="16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29"/>
          <p:cNvSpPr txBox="1">
            <a:spLocks noChangeArrowheads="1"/>
          </p:cNvSpPr>
          <p:nvPr/>
        </p:nvSpPr>
        <p:spPr bwMode="auto">
          <a:xfrm>
            <a:off x="4869196" y="1770117"/>
            <a:ext cx="15163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1600" b="1" dirty="0">
                <a:solidFill>
                  <a:srgbClr val="CC9900"/>
                </a:solidFill>
                <a:latin typeface="Arial" pitchFamily="34" charset="0"/>
                <a:cs typeface="Arial" pitchFamily="34" charset="0"/>
              </a:rPr>
              <a:t>Competencia</a:t>
            </a:r>
            <a:endParaRPr lang="es-ES" sz="1600" b="1" dirty="0">
              <a:solidFill>
                <a:srgbClr val="CC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29"/>
          <p:cNvSpPr txBox="1">
            <a:spLocks noChangeArrowheads="1"/>
          </p:cNvSpPr>
          <p:nvPr/>
        </p:nvSpPr>
        <p:spPr bwMode="auto">
          <a:xfrm>
            <a:off x="-129466" y="2848191"/>
            <a:ext cx="10329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latin typeface="Arial" pitchFamily="34" charset="0"/>
                <a:cs typeface="Arial" pitchFamily="34" charset="0"/>
              </a:rPr>
              <a:t>Ventas</a:t>
            </a:r>
          </a:p>
        </p:txBody>
      </p:sp>
      <p:sp>
        <p:nvSpPr>
          <p:cNvPr id="15" name="Text Box 29"/>
          <p:cNvSpPr txBox="1">
            <a:spLocks noChangeArrowheads="1"/>
          </p:cNvSpPr>
          <p:nvPr/>
        </p:nvSpPr>
        <p:spPr bwMode="auto">
          <a:xfrm>
            <a:off x="1064896" y="4189741"/>
            <a:ext cx="1308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Innovador</a:t>
            </a: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6804293" y="4806663"/>
            <a:ext cx="119673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300" b="1" dirty="0">
                <a:latin typeface="Arial" pitchFamily="34" charset="0"/>
                <a:cs typeface="Arial" pitchFamily="34" charset="0"/>
              </a:rPr>
              <a:t>Declive de Producción</a:t>
            </a:r>
          </a:p>
        </p:txBody>
      </p:sp>
      <p:sp>
        <p:nvSpPr>
          <p:cNvPr id="18" name="Text Box 29"/>
          <p:cNvSpPr txBox="1">
            <a:spLocks noChangeArrowheads="1"/>
          </p:cNvSpPr>
          <p:nvPr/>
        </p:nvSpPr>
        <p:spPr bwMode="auto">
          <a:xfrm>
            <a:off x="4885911" y="4905118"/>
            <a:ext cx="176931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300" b="1" dirty="0">
                <a:latin typeface="Arial" pitchFamily="34" charset="0"/>
                <a:cs typeface="Arial" pitchFamily="34" charset="0"/>
              </a:rPr>
              <a:t>Producción Masiva</a:t>
            </a:r>
          </a:p>
        </p:txBody>
      </p:sp>
      <p:sp>
        <p:nvSpPr>
          <p:cNvPr id="19" name="Text Box 29"/>
          <p:cNvSpPr txBox="1">
            <a:spLocks noChangeArrowheads="1"/>
          </p:cNvSpPr>
          <p:nvPr/>
        </p:nvSpPr>
        <p:spPr bwMode="auto">
          <a:xfrm>
            <a:off x="792148" y="4905118"/>
            <a:ext cx="59372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300" b="1" dirty="0">
                <a:latin typeface="Arial" pitchFamily="34" charset="0"/>
                <a:cs typeface="Arial" pitchFamily="34" charset="0"/>
              </a:rPr>
              <a:t>Idea</a:t>
            </a:r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1091278" y="5343548"/>
            <a:ext cx="16947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s-ES" sz="1600" b="1" dirty="0">
                <a:latin typeface="Arial" pitchFamily="34" charset="0"/>
                <a:cs typeface="Arial" pitchFamily="34" charset="0"/>
              </a:rPr>
              <a:t>Investigación y Desarrollo</a:t>
            </a:r>
          </a:p>
        </p:txBody>
      </p:sp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3223252" y="5343548"/>
            <a:ext cx="1458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" sz="1600" b="1" dirty="0">
                <a:latin typeface="Arial" pitchFamily="34" charset="0"/>
                <a:cs typeface="Arial" pitchFamily="34" charset="0"/>
              </a:rPr>
              <a:t>Crecimiento</a:t>
            </a:r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5049206" y="5343548"/>
            <a:ext cx="1458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" sz="1600" b="1" dirty="0">
                <a:latin typeface="Arial" pitchFamily="34" charset="0"/>
                <a:cs typeface="Arial" pitchFamily="34" charset="0"/>
              </a:rPr>
              <a:t>Madurez</a:t>
            </a:r>
          </a:p>
        </p:txBody>
      </p:sp>
      <p:sp>
        <p:nvSpPr>
          <p:cNvPr id="23" name="Text Box 29"/>
          <p:cNvSpPr txBox="1">
            <a:spLocks noChangeArrowheads="1"/>
          </p:cNvSpPr>
          <p:nvPr/>
        </p:nvSpPr>
        <p:spPr bwMode="auto">
          <a:xfrm>
            <a:off x="6798014" y="5343548"/>
            <a:ext cx="12639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" sz="1600" b="1" dirty="0">
                <a:latin typeface="Arial" pitchFamily="34" charset="0"/>
                <a:cs typeface="Arial" pitchFamily="34" charset="0"/>
              </a:rPr>
              <a:t>Declive</a:t>
            </a: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1209407" y="5834770"/>
            <a:ext cx="1458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" sz="1600" b="1" i="1" dirty="0">
                <a:latin typeface="Arial" pitchFamily="34" charset="0"/>
                <a:cs typeface="Arial" pitchFamily="34" charset="0"/>
              </a:rPr>
              <a:t>Etapa 1</a:t>
            </a: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3223252" y="5834770"/>
            <a:ext cx="1458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" sz="1600" b="1" i="1" dirty="0">
                <a:latin typeface="Arial" pitchFamily="34" charset="0"/>
                <a:cs typeface="Arial" pitchFamily="34" charset="0"/>
              </a:rPr>
              <a:t>Etapa 2</a:t>
            </a: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5049206" y="5834770"/>
            <a:ext cx="1458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" sz="1600" b="1" i="1" dirty="0">
                <a:latin typeface="Arial" pitchFamily="34" charset="0"/>
                <a:cs typeface="Arial" pitchFamily="34" charset="0"/>
              </a:rPr>
              <a:t>Etapa 3</a:t>
            </a: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6798014" y="5834770"/>
            <a:ext cx="12639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" sz="1600" b="1" i="1" dirty="0">
                <a:latin typeface="Arial" pitchFamily="34" charset="0"/>
                <a:cs typeface="Arial" pitchFamily="34" charset="0"/>
              </a:rPr>
              <a:t>Etapa 4</a:t>
            </a:r>
          </a:p>
        </p:txBody>
      </p:sp>
      <p:cxnSp>
        <p:nvCxnSpPr>
          <p:cNvPr id="28" name="26 Conector recto"/>
          <p:cNvCxnSpPr/>
          <p:nvPr/>
        </p:nvCxnSpPr>
        <p:spPr>
          <a:xfrm rot="5400000">
            <a:off x="1071538" y="4166931"/>
            <a:ext cx="4000528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27 Conector recto"/>
          <p:cNvCxnSpPr/>
          <p:nvPr/>
        </p:nvCxnSpPr>
        <p:spPr>
          <a:xfrm rot="5400000">
            <a:off x="2829707" y="4166931"/>
            <a:ext cx="4000528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28 Conector recto"/>
          <p:cNvCxnSpPr/>
          <p:nvPr/>
        </p:nvCxnSpPr>
        <p:spPr>
          <a:xfrm rot="5400000">
            <a:off x="4720432" y="4166931"/>
            <a:ext cx="4000528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 Box 29"/>
          <p:cNvSpPr txBox="1">
            <a:spLocks noChangeArrowheads="1"/>
          </p:cNvSpPr>
          <p:nvPr/>
        </p:nvSpPr>
        <p:spPr bwMode="auto">
          <a:xfrm>
            <a:off x="1915886" y="4905118"/>
            <a:ext cx="120354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300" b="1" dirty="0">
                <a:latin typeface="Arial" pitchFamily="34" charset="0"/>
                <a:cs typeface="Arial" pitchFamily="34" charset="0"/>
              </a:rPr>
              <a:t>Promoción</a:t>
            </a:r>
          </a:p>
        </p:txBody>
      </p:sp>
      <p:sp>
        <p:nvSpPr>
          <p:cNvPr id="36" name="Text Box 29"/>
          <p:cNvSpPr txBox="1">
            <a:spLocks noChangeArrowheads="1"/>
          </p:cNvSpPr>
          <p:nvPr/>
        </p:nvSpPr>
        <p:spPr bwMode="auto">
          <a:xfrm>
            <a:off x="7001210" y="6275140"/>
            <a:ext cx="12639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" sz="1600" b="1" dirty="0">
                <a:latin typeface="Arial" pitchFamily="34" charset="0"/>
                <a:cs typeface="Arial" pitchFamily="34" charset="0"/>
              </a:rPr>
              <a:t>Tiempo</a:t>
            </a:r>
          </a:p>
        </p:txBody>
      </p:sp>
      <p:sp>
        <p:nvSpPr>
          <p:cNvPr id="37" name="Text Box 29"/>
          <p:cNvSpPr txBox="1">
            <a:spLocks noChangeArrowheads="1"/>
          </p:cNvSpPr>
          <p:nvPr/>
        </p:nvSpPr>
        <p:spPr bwMode="auto">
          <a:xfrm>
            <a:off x="7634883" y="1779017"/>
            <a:ext cx="1493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16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INDUSTRIA</a:t>
            </a:r>
            <a:endParaRPr lang="es-ES" sz="16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ítulo 1"/>
          <p:cNvSpPr txBox="1">
            <a:spLocks/>
          </p:cNvSpPr>
          <p:nvPr/>
        </p:nvSpPr>
        <p:spPr>
          <a:xfrm>
            <a:off x="457200" y="58500"/>
            <a:ext cx="8229600" cy="85726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i="1" dirty="0">
                <a:solidFill>
                  <a:schemeClr val="bg1"/>
                </a:solidFill>
              </a:rPr>
              <a:t>El ciclo de vida de un producto depende</a:t>
            </a:r>
            <a:br>
              <a:rPr lang="es-ES" sz="2400" b="1" i="1" dirty="0">
                <a:solidFill>
                  <a:schemeClr val="bg1"/>
                </a:solidFill>
              </a:rPr>
            </a:br>
            <a:r>
              <a:rPr lang="es-ES" sz="2400" b="1" i="1" dirty="0">
                <a:solidFill>
                  <a:schemeClr val="bg1"/>
                </a:solidFill>
              </a:rPr>
              <a:t> de las condiciones del mercado</a:t>
            </a:r>
          </a:p>
        </p:txBody>
      </p:sp>
      <p:sp>
        <p:nvSpPr>
          <p:cNvPr id="2" name="Forma libre: forma 1"/>
          <p:cNvSpPr/>
          <p:nvPr/>
        </p:nvSpPr>
        <p:spPr>
          <a:xfrm>
            <a:off x="1416205" y="3067227"/>
            <a:ext cx="6768790" cy="2196149"/>
          </a:xfrm>
          <a:custGeom>
            <a:avLst/>
            <a:gdLst>
              <a:gd name="connsiteX0" fmla="*/ 0 w 6768790"/>
              <a:gd name="connsiteY0" fmla="*/ 1566595 h 1566595"/>
              <a:gd name="connsiteX1" fmla="*/ 825190 w 6768790"/>
              <a:gd name="connsiteY1" fmla="*/ 1009034 h 1566595"/>
              <a:gd name="connsiteX2" fmla="*/ 1706136 w 6768790"/>
              <a:gd name="connsiteY2" fmla="*/ 61180 h 1566595"/>
              <a:gd name="connsiteX3" fmla="*/ 3590693 w 6768790"/>
              <a:gd name="connsiteY3" fmla="*/ 239599 h 1566595"/>
              <a:gd name="connsiteX4" fmla="*/ 6768790 w 6768790"/>
              <a:gd name="connsiteY4" fmla="*/ 1421629 h 156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68790" h="1566595">
                <a:moveTo>
                  <a:pt x="0" y="1566595"/>
                </a:moveTo>
                <a:cubicBezTo>
                  <a:pt x="270417" y="1413265"/>
                  <a:pt x="540834" y="1259936"/>
                  <a:pt x="825190" y="1009034"/>
                </a:cubicBezTo>
                <a:cubicBezTo>
                  <a:pt x="1109546" y="758131"/>
                  <a:pt x="1245219" y="189419"/>
                  <a:pt x="1706136" y="61180"/>
                </a:cubicBezTo>
                <a:cubicBezTo>
                  <a:pt x="2167053" y="-67059"/>
                  <a:pt x="2746917" y="12857"/>
                  <a:pt x="3590693" y="239599"/>
                </a:cubicBezTo>
                <a:cubicBezTo>
                  <a:pt x="4434469" y="466340"/>
                  <a:pt x="5601629" y="943984"/>
                  <a:pt x="6768790" y="1421629"/>
                </a:cubicBez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rma libre: forma 4"/>
          <p:cNvSpPr/>
          <p:nvPr/>
        </p:nvSpPr>
        <p:spPr>
          <a:xfrm>
            <a:off x="3077737" y="2989811"/>
            <a:ext cx="4850780" cy="2273565"/>
          </a:xfrm>
          <a:custGeom>
            <a:avLst/>
            <a:gdLst>
              <a:gd name="connsiteX0" fmla="*/ 0 w 4973443"/>
              <a:gd name="connsiteY0" fmla="*/ 2862431 h 2862431"/>
              <a:gd name="connsiteX1" fmla="*/ 735980 w 4973443"/>
              <a:gd name="connsiteY1" fmla="*/ 1033631 h 2862431"/>
              <a:gd name="connsiteX2" fmla="*/ 1761892 w 4973443"/>
              <a:gd name="connsiteY2" fmla="*/ 152684 h 2862431"/>
              <a:gd name="connsiteX3" fmla="*/ 2877014 w 4973443"/>
              <a:gd name="connsiteY3" fmla="*/ 7718 h 2862431"/>
              <a:gd name="connsiteX4" fmla="*/ 3679902 w 4973443"/>
              <a:gd name="connsiteY4" fmla="*/ 241894 h 2862431"/>
              <a:gd name="connsiteX5" fmla="*/ 4973443 w 4973443"/>
              <a:gd name="connsiteY5" fmla="*/ 1357016 h 2862431"/>
              <a:gd name="connsiteX0" fmla="*/ 0 w 4973443"/>
              <a:gd name="connsiteY0" fmla="*/ 2862431 h 2862431"/>
              <a:gd name="connsiteX1" fmla="*/ 735980 w 4973443"/>
              <a:gd name="connsiteY1" fmla="*/ 1033631 h 2862431"/>
              <a:gd name="connsiteX2" fmla="*/ 1761892 w 4973443"/>
              <a:gd name="connsiteY2" fmla="*/ 152684 h 2862431"/>
              <a:gd name="connsiteX3" fmla="*/ 2877014 w 4973443"/>
              <a:gd name="connsiteY3" fmla="*/ 7718 h 2862431"/>
              <a:gd name="connsiteX4" fmla="*/ 3679902 w 4973443"/>
              <a:gd name="connsiteY4" fmla="*/ 241894 h 2862431"/>
              <a:gd name="connsiteX5" fmla="*/ 4973443 w 4973443"/>
              <a:gd name="connsiteY5" fmla="*/ 1357016 h 2862431"/>
              <a:gd name="connsiteX0" fmla="*/ 0 w 4973443"/>
              <a:gd name="connsiteY0" fmla="*/ 3588534 h 3588534"/>
              <a:gd name="connsiteX1" fmla="*/ 735980 w 4973443"/>
              <a:gd name="connsiteY1" fmla="*/ 1759734 h 3588534"/>
              <a:gd name="connsiteX2" fmla="*/ 1761892 w 4973443"/>
              <a:gd name="connsiteY2" fmla="*/ 878787 h 3588534"/>
              <a:gd name="connsiteX3" fmla="*/ 2877014 w 4973443"/>
              <a:gd name="connsiteY3" fmla="*/ 733821 h 3588534"/>
              <a:gd name="connsiteX4" fmla="*/ 3858322 w 4973443"/>
              <a:gd name="connsiteY4" fmla="*/ 30738 h 3588534"/>
              <a:gd name="connsiteX5" fmla="*/ 4973443 w 4973443"/>
              <a:gd name="connsiteY5" fmla="*/ 2083119 h 3588534"/>
              <a:gd name="connsiteX0" fmla="*/ 0 w 4850780"/>
              <a:gd name="connsiteY0" fmla="*/ 4284001 h 4284001"/>
              <a:gd name="connsiteX1" fmla="*/ 735980 w 4850780"/>
              <a:gd name="connsiteY1" fmla="*/ 2455201 h 4284001"/>
              <a:gd name="connsiteX2" fmla="*/ 1761892 w 4850780"/>
              <a:gd name="connsiteY2" fmla="*/ 1574254 h 4284001"/>
              <a:gd name="connsiteX3" fmla="*/ 2877014 w 4850780"/>
              <a:gd name="connsiteY3" fmla="*/ 1429288 h 4284001"/>
              <a:gd name="connsiteX4" fmla="*/ 3858322 w 4850780"/>
              <a:gd name="connsiteY4" fmla="*/ 726205 h 4284001"/>
              <a:gd name="connsiteX5" fmla="*/ 4850780 w 4850780"/>
              <a:gd name="connsiteY5" fmla="*/ 129818 h 4284001"/>
              <a:gd name="connsiteX0" fmla="*/ 0 w 4850780"/>
              <a:gd name="connsiteY0" fmla="*/ 4279314 h 4279314"/>
              <a:gd name="connsiteX1" fmla="*/ 735980 w 4850780"/>
              <a:gd name="connsiteY1" fmla="*/ 2450514 h 4279314"/>
              <a:gd name="connsiteX2" fmla="*/ 1761892 w 4850780"/>
              <a:gd name="connsiteY2" fmla="*/ 1569567 h 4279314"/>
              <a:gd name="connsiteX3" fmla="*/ 2865863 w 4850780"/>
              <a:gd name="connsiteY3" fmla="*/ 1139350 h 4279314"/>
              <a:gd name="connsiteX4" fmla="*/ 3858322 w 4850780"/>
              <a:gd name="connsiteY4" fmla="*/ 721518 h 4279314"/>
              <a:gd name="connsiteX5" fmla="*/ 4850780 w 4850780"/>
              <a:gd name="connsiteY5" fmla="*/ 125131 h 4279314"/>
              <a:gd name="connsiteX0" fmla="*/ 0 w 4850780"/>
              <a:gd name="connsiteY0" fmla="*/ 4154182 h 4154182"/>
              <a:gd name="connsiteX1" fmla="*/ 735980 w 4850780"/>
              <a:gd name="connsiteY1" fmla="*/ 2325382 h 4154182"/>
              <a:gd name="connsiteX2" fmla="*/ 1761892 w 4850780"/>
              <a:gd name="connsiteY2" fmla="*/ 1444435 h 4154182"/>
              <a:gd name="connsiteX3" fmla="*/ 2865863 w 4850780"/>
              <a:gd name="connsiteY3" fmla="*/ 1014218 h 4154182"/>
              <a:gd name="connsiteX4" fmla="*/ 3858322 w 4850780"/>
              <a:gd name="connsiteY4" fmla="*/ 596386 h 4154182"/>
              <a:gd name="connsiteX5" fmla="*/ 4850780 w 4850780"/>
              <a:gd name="connsiteY5" fmla="*/ -1 h 4154182"/>
              <a:gd name="connsiteX0" fmla="*/ 0 w 4850780"/>
              <a:gd name="connsiteY0" fmla="*/ 4154184 h 4154184"/>
              <a:gd name="connsiteX1" fmla="*/ 735980 w 4850780"/>
              <a:gd name="connsiteY1" fmla="*/ 2325384 h 4154184"/>
              <a:gd name="connsiteX2" fmla="*/ 1761892 w 4850780"/>
              <a:gd name="connsiteY2" fmla="*/ 1444437 h 4154184"/>
              <a:gd name="connsiteX3" fmla="*/ 2865863 w 4850780"/>
              <a:gd name="connsiteY3" fmla="*/ 1014220 h 4154184"/>
              <a:gd name="connsiteX4" fmla="*/ 3880625 w 4850780"/>
              <a:gd name="connsiteY4" fmla="*/ 372262 h 4154184"/>
              <a:gd name="connsiteX5" fmla="*/ 4850780 w 4850780"/>
              <a:gd name="connsiteY5" fmla="*/ 1 h 4154184"/>
              <a:gd name="connsiteX0" fmla="*/ 0 w 4850780"/>
              <a:gd name="connsiteY0" fmla="*/ 4154182 h 4154182"/>
              <a:gd name="connsiteX1" fmla="*/ 735980 w 4850780"/>
              <a:gd name="connsiteY1" fmla="*/ 2325382 h 4154182"/>
              <a:gd name="connsiteX2" fmla="*/ 1761892 w 4850780"/>
              <a:gd name="connsiteY2" fmla="*/ 1444435 h 4154182"/>
              <a:gd name="connsiteX3" fmla="*/ 2854712 w 4850780"/>
              <a:gd name="connsiteY3" fmla="*/ 891968 h 4154182"/>
              <a:gd name="connsiteX4" fmla="*/ 3880625 w 4850780"/>
              <a:gd name="connsiteY4" fmla="*/ 372260 h 4154182"/>
              <a:gd name="connsiteX5" fmla="*/ 4850780 w 4850780"/>
              <a:gd name="connsiteY5" fmla="*/ -1 h 41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50780" h="4154182">
                <a:moveTo>
                  <a:pt x="0" y="4154182"/>
                </a:moveTo>
                <a:cubicBezTo>
                  <a:pt x="221165" y="3465594"/>
                  <a:pt x="442331" y="2777006"/>
                  <a:pt x="735980" y="2325382"/>
                </a:cubicBezTo>
                <a:cubicBezTo>
                  <a:pt x="1029629" y="1873758"/>
                  <a:pt x="1408770" y="1683337"/>
                  <a:pt x="1761892" y="1444435"/>
                </a:cubicBezTo>
                <a:cubicBezTo>
                  <a:pt x="2115014" y="1205533"/>
                  <a:pt x="2501590" y="1070664"/>
                  <a:pt x="2854712" y="891968"/>
                </a:cubicBezTo>
                <a:cubicBezTo>
                  <a:pt x="3207834" y="713272"/>
                  <a:pt x="3547947" y="520922"/>
                  <a:pt x="3880625" y="372260"/>
                </a:cubicBezTo>
                <a:cubicBezTo>
                  <a:pt x="4213303" y="223599"/>
                  <a:pt x="4527395" y="124086"/>
                  <a:pt x="4850780" y="-1"/>
                </a:cubicBezTo>
              </a:path>
            </a:pathLst>
          </a:custGeom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27 Conector curvado"/>
          <p:cNvCxnSpPr>
            <a:cxnSpLocks/>
          </p:cNvCxnSpPr>
          <p:nvPr/>
        </p:nvCxnSpPr>
        <p:spPr>
          <a:xfrm flipV="1">
            <a:off x="5373827" y="2991785"/>
            <a:ext cx="801638" cy="589741"/>
          </a:xfrm>
          <a:prstGeom prst="curvedConnector3">
            <a:avLst>
              <a:gd name="adj1" fmla="val 47148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27 Conector curvado"/>
          <p:cNvCxnSpPr>
            <a:cxnSpLocks/>
          </p:cNvCxnSpPr>
          <p:nvPr/>
        </p:nvCxnSpPr>
        <p:spPr>
          <a:xfrm flipV="1">
            <a:off x="6018721" y="2596462"/>
            <a:ext cx="783913" cy="623268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27 Conector curvado"/>
          <p:cNvCxnSpPr>
            <a:cxnSpLocks/>
          </p:cNvCxnSpPr>
          <p:nvPr/>
        </p:nvCxnSpPr>
        <p:spPr>
          <a:xfrm flipV="1">
            <a:off x="6691235" y="2132094"/>
            <a:ext cx="783913" cy="623268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Forma libre: forma 49"/>
          <p:cNvSpPr/>
          <p:nvPr/>
        </p:nvSpPr>
        <p:spPr>
          <a:xfrm>
            <a:off x="3077737" y="3412271"/>
            <a:ext cx="4973440" cy="1182030"/>
          </a:xfrm>
          <a:custGeom>
            <a:avLst/>
            <a:gdLst>
              <a:gd name="connsiteX0" fmla="*/ 0 w 5832088"/>
              <a:gd name="connsiteY0" fmla="*/ 1188122 h 1188122"/>
              <a:gd name="connsiteX1" fmla="*/ 635620 w 5832088"/>
              <a:gd name="connsiteY1" fmla="*/ 507898 h 1188122"/>
              <a:gd name="connsiteX2" fmla="*/ 1672683 w 5832088"/>
              <a:gd name="connsiteY2" fmla="*/ 117605 h 1188122"/>
              <a:gd name="connsiteX3" fmla="*/ 3222702 w 5832088"/>
              <a:gd name="connsiteY3" fmla="*/ 84152 h 1188122"/>
              <a:gd name="connsiteX4" fmla="*/ 5832088 w 5832088"/>
              <a:gd name="connsiteY4" fmla="*/ 1154669 h 1188122"/>
              <a:gd name="connsiteX0" fmla="*/ 0 w 5742878"/>
              <a:gd name="connsiteY0" fmla="*/ 831283 h 1154669"/>
              <a:gd name="connsiteX1" fmla="*/ 546410 w 5742878"/>
              <a:gd name="connsiteY1" fmla="*/ 507898 h 1154669"/>
              <a:gd name="connsiteX2" fmla="*/ 1583473 w 5742878"/>
              <a:gd name="connsiteY2" fmla="*/ 117605 h 1154669"/>
              <a:gd name="connsiteX3" fmla="*/ 3133492 w 5742878"/>
              <a:gd name="connsiteY3" fmla="*/ 84152 h 1154669"/>
              <a:gd name="connsiteX4" fmla="*/ 5742878 w 5742878"/>
              <a:gd name="connsiteY4" fmla="*/ 1154669 h 1154669"/>
              <a:gd name="connsiteX0" fmla="*/ 0 w 5196468"/>
              <a:gd name="connsiteY0" fmla="*/ 507898 h 1154669"/>
              <a:gd name="connsiteX1" fmla="*/ 1037063 w 5196468"/>
              <a:gd name="connsiteY1" fmla="*/ 117605 h 1154669"/>
              <a:gd name="connsiteX2" fmla="*/ 2587082 w 5196468"/>
              <a:gd name="connsiteY2" fmla="*/ 84152 h 1154669"/>
              <a:gd name="connsiteX3" fmla="*/ 5196468 w 5196468"/>
              <a:gd name="connsiteY3" fmla="*/ 1154669 h 1154669"/>
              <a:gd name="connsiteX0" fmla="*/ 0 w 5865541"/>
              <a:gd name="connsiteY0" fmla="*/ 531122 h 1155591"/>
              <a:gd name="connsiteX1" fmla="*/ 1706136 w 5865541"/>
              <a:gd name="connsiteY1" fmla="*/ 118527 h 1155591"/>
              <a:gd name="connsiteX2" fmla="*/ 3256155 w 5865541"/>
              <a:gd name="connsiteY2" fmla="*/ 85074 h 1155591"/>
              <a:gd name="connsiteX3" fmla="*/ 5865541 w 5865541"/>
              <a:gd name="connsiteY3" fmla="*/ 1155591 h 1155591"/>
              <a:gd name="connsiteX0" fmla="*/ 0 w 5865541"/>
              <a:gd name="connsiteY0" fmla="*/ 578592 h 1203061"/>
              <a:gd name="connsiteX1" fmla="*/ 1694984 w 5865541"/>
              <a:gd name="connsiteY1" fmla="*/ 65636 h 1203061"/>
              <a:gd name="connsiteX2" fmla="*/ 3256155 w 5865541"/>
              <a:gd name="connsiteY2" fmla="*/ 132544 h 1203061"/>
              <a:gd name="connsiteX3" fmla="*/ 5865541 w 5865541"/>
              <a:gd name="connsiteY3" fmla="*/ 1203061 h 1203061"/>
              <a:gd name="connsiteX0" fmla="*/ 0 w 5820936"/>
              <a:gd name="connsiteY0" fmla="*/ 551970 h 663483"/>
              <a:gd name="connsiteX1" fmla="*/ 1694984 w 5820936"/>
              <a:gd name="connsiteY1" fmla="*/ 39014 h 663483"/>
              <a:gd name="connsiteX2" fmla="*/ 3256155 w 5820936"/>
              <a:gd name="connsiteY2" fmla="*/ 105922 h 663483"/>
              <a:gd name="connsiteX3" fmla="*/ 5820936 w 5820936"/>
              <a:gd name="connsiteY3" fmla="*/ 663483 h 663483"/>
              <a:gd name="connsiteX0" fmla="*/ 0 w 5742877"/>
              <a:gd name="connsiteY0" fmla="*/ 1353845 h 1353845"/>
              <a:gd name="connsiteX1" fmla="*/ 1694984 w 5742877"/>
              <a:gd name="connsiteY1" fmla="*/ 840889 h 1353845"/>
              <a:gd name="connsiteX2" fmla="*/ 3256155 w 5742877"/>
              <a:gd name="connsiteY2" fmla="*/ 907797 h 1353845"/>
              <a:gd name="connsiteX3" fmla="*/ 5742877 w 5742877"/>
              <a:gd name="connsiteY3" fmla="*/ 104909 h 1353845"/>
              <a:gd name="connsiteX0" fmla="*/ 0 w 5742877"/>
              <a:gd name="connsiteY0" fmla="*/ 1414281 h 1414281"/>
              <a:gd name="connsiteX1" fmla="*/ 1694984 w 5742877"/>
              <a:gd name="connsiteY1" fmla="*/ 901325 h 1414281"/>
              <a:gd name="connsiteX2" fmla="*/ 3936379 w 5742877"/>
              <a:gd name="connsiteY2" fmla="*/ 432975 h 1414281"/>
              <a:gd name="connsiteX3" fmla="*/ 5742877 w 5742877"/>
              <a:gd name="connsiteY3" fmla="*/ 165345 h 1414281"/>
              <a:gd name="connsiteX0" fmla="*/ 0 w 5720574"/>
              <a:gd name="connsiteY0" fmla="*/ 1520409 h 1520409"/>
              <a:gd name="connsiteX1" fmla="*/ 1694984 w 5720574"/>
              <a:gd name="connsiteY1" fmla="*/ 1007453 h 1520409"/>
              <a:gd name="connsiteX2" fmla="*/ 3936379 w 5720574"/>
              <a:gd name="connsiteY2" fmla="*/ 539103 h 1520409"/>
              <a:gd name="connsiteX3" fmla="*/ 5720574 w 5720574"/>
              <a:gd name="connsiteY3" fmla="*/ 148809 h 1520409"/>
              <a:gd name="connsiteX0" fmla="*/ 0 w 5720574"/>
              <a:gd name="connsiteY0" fmla="*/ 1371600 h 1371600"/>
              <a:gd name="connsiteX1" fmla="*/ 1694984 w 5720574"/>
              <a:gd name="connsiteY1" fmla="*/ 858644 h 1371600"/>
              <a:gd name="connsiteX2" fmla="*/ 3936379 w 5720574"/>
              <a:gd name="connsiteY2" fmla="*/ 390294 h 1371600"/>
              <a:gd name="connsiteX3" fmla="*/ 5720574 w 5720574"/>
              <a:gd name="connsiteY3" fmla="*/ 0 h 1371600"/>
              <a:gd name="connsiteX0" fmla="*/ 0 w 5811790"/>
              <a:gd name="connsiteY0" fmla="*/ 1182030 h 1182030"/>
              <a:gd name="connsiteX1" fmla="*/ 1694984 w 5811790"/>
              <a:gd name="connsiteY1" fmla="*/ 669074 h 1182030"/>
              <a:gd name="connsiteX2" fmla="*/ 3936379 w 5811790"/>
              <a:gd name="connsiteY2" fmla="*/ 200724 h 1182030"/>
              <a:gd name="connsiteX3" fmla="*/ 5811790 w 5811790"/>
              <a:gd name="connsiteY3" fmla="*/ 0 h 118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1790" h="1182030">
                <a:moveTo>
                  <a:pt x="0" y="1182030"/>
                </a:moveTo>
                <a:cubicBezTo>
                  <a:pt x="263912" y="1063084"/>
                  <a:pt x="1038921" y="832625"/>
                  <a:pt x="1694984" y="669074"/>
                </a:cubicBezTo>
                <a:cubicBezTo>
                  <a:pt x="2351047" y="505523"/>
                  <a:pt x="3250245" y="312236"/>
                  <a:pt x="3936379" y="200724"/>
                </a:cubicBezTo>
                <a:cubicBezTo>
                  <a:pt x="4622513" y="89212"/>
                  <a:pt x="5186653" y="66908"/>
                  <a:pt x="5811790" y="0"/>
                </a:cubicBezTo>
              </a:path>
            </a:pathLst>
          </a:custGeom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29"/>
          <p:cNvSpPr txBox="1">
            <a:spLocks noChangeArrowheads="1"/>
          </p:cNvSpPr>
          <p:nvPr/>
        </p:nvSpPr>
        <p:spPr bwMode="auto">
          <a:xfrm>
            <a:off x="6865478" y="3533562"/>
            <a:ext cx="1308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Imitadores</a:t>
            </a:r>
          </a:p>
        </p:txBody>
      </p:sp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3580287" y="4373169"/>
            <a:ext cx="16821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Competidores</a:t>
            </a:r>
          </a:p>
        </p:txBody>
      </p:sp>
      <p:sp>
        <p:nvSpPr>
          <p:cNvPr id="16" name="Text Box 29"/>
          <p:cNvSpPr txBox="1">
            <a:spLocks noChangeArrowheads="1"/>
          </p:cNvSpPr>
          <p:nvPr/>
        </p:nvSpPr>
        <p:spPr bwMode="auto">
          <a:xfrm>
            <a:off x="3082688" y="4905118"/>
            <a:ext cx="1749233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300" b="1" dirty="0">
                <a:latin typeface="Arial" pitchFamily="34" charset="0"/>
                <a:cs typeface="Arial" pitchFamily="34" charset="0"/>
              </a:rPr>
              <a:t>Primer competidor</a:t>
            </a:r>
          </a:p>
        </p:txBody>
      </p:sp>
      <p:cxnSp>
        <p:nvCxnSpPr>
          <p:cNvPr id="34" name="29 Conector recto"/>
          <p:cNvCxnSpPr/>
          <p:nvPr/>
        </p:nvCxnSpPr>
        <p:spPr>
          <a:xfrm>
            <a:off x="797299" y="5272491"/>
            <a:ext cx="7408514" cy="1588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27 Conector curvado"/>
          <p:cNvCxnSpPr>
            <a:cxnSpLocks/>
          </p:cNvCxnSpPr>
          <p:nvPr/>
        </p:nvCxnSpPr>
        <p:spPr>
          <a:xfrm flipV="1">
            <a:off x="6529865" y="2720812"/>
            <a:ext cx="801638" cy="589741"/>
          </a:xfrm>
          <a:prstGeom prst="curvedConnector3">
            <a:avLst>
              <a:gd name="adj1" fmla="val 47148"/>
            </a:avLst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27 Conector curvado"/>
          <p:cNvCxnSpPr>
            <a:cxnSpLocks/>
          </p:cNvCxnSpPr>
          <p:nvPr/>
        </p:nvCxnSpPr>
        <p:spPr>
          <a:xfrm flipV="1">
            <a:off x="7174759" y="2325489"/>
            <a:ext cx="783913" cy="623268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27 Conector curvado"/>
          <p:cNvCxnSpPr>
            <a:cxnSpLocks/>
          </p:cNvCxnSpPr>
          <p:nvPr/>
        </p:nvCxnSpPr>
        <p:spPr>
          <a:xfrm flipV="1">
            <a:off x="7107497" y="2882543"/>
            <a:ext cx="801638" cy="589741"/>
          </a:xfrm>
          <a:prstGeom prst="curvedConnector3">
            <a:avLst>
              <a:gd name="adj1" fmla="val 47148"/>
            </a:avLst>
          </a:prstGeom>
          <a:ln w="1905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27 Conector curvado"/>
          <p:cNvCxnSpPr>
            <a:cxnSpLocks/>
          </p:cNvCxnSpPr>
          <p:nvPr/>
        </p:nvCxnSpPr>
        <p:spPr>
          <a:xfrm flipV="1">
            <a:off x="7752391" y="2487220"/>
            <a:ext cx="783913" cy="623268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 Box 29"/>
          <p:cNvSpPr txBox="1">
            <a:spLocks noChangeArrowheads="1"/>
          </p:cNvSpPr>
          <p:nvPr/>
        </p:nvSpPr>
        <p:spPr bwMode="auto">
          <a:xfrm>
            <a:off x="7600608" y="4119631"/>
            <a:ext cx="1493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1600" b="1" dirty="0">
                <a:solidFill>
                  <a:srgbClr val="4D7FBB"/>
                </a:solidFill>
                <a:latin typeface="Arial" pitchFamily="34" charset="0"/>
                <a:cs typeface="Arial" pitchFamily="34" charset="0"/>
              </a:rPr>
              <a:t>PRODUCTO</a:t>
            </a:r>
            <a:endParaRPr lang="es-ES" sz="1600" b="1" dirty="0">
              <a:solidFill>
                <a:srgbClr val="4D7FB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Marcador de número de diapositiva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14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4625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 Grupo"/>
          <p:cNvGrpSpPr/>
          <p:nvPr/>
        </p:nvGrpSpPr>
        <p:grpSpPr>
          <a:xfrm>
            <a:off x="611560" y="1239764"/>
            <a:ext cx="7889762" cy="5356240"/>
            <a:chOff x="1063422" y="1354064"/>
            <a:chExt cx="7889762" cy="5356240"/>
          </a:xfrm>
        </p:grpSpPr>
        <p:grpSp>
          <p:nvGrpSpPr>
            <p:cNvPr id="5" name="Group 6"/>
            <p:cNvGrpSpPr/>
            <p:nvPr/>
          </p:nvGrpSpPr>
          <p:grpSpPr>
            <a:xfrm>
              <a:off x="1063422" y="1605712"/>
              <a:ext cx="7889762" cy="5104592"/>
              <a:chOff x="228693" y="1302378"/>
              <a:chExt cx="7889762" cy="5104592"/>
            </a:xfrm>
          </p:grpSpPr>
          <p:pic>
            <p:nvPicPr>
              <p:cNvPr id="9" name="Picture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67544" y="1302378"/>
                <a:ext cx="7650911" cy="5104592"/>
              </a:xfrm>
              <a:prstGeom prst="rect">
                <a:avLst/>
              </a:prstGeom>
            </p:spPr>
          </p:pic>
          <p:sp>
            <p:nvSpPr>
              <p:cNvPr id="10" name="Text Box 29"/>
              <p:cNvSpPr txBox="1">
                <a:spLocks noChangeArrowheads="1"/>
              </p:cNvSpPr>
              <p:nvPr/>
            </p:nvSpPr>
            <p:spPr bwMode="auto">
              <a:xfrm>
                <a:off x="887780" y="5596860"/>
                <a:ext cx="1203540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Inicio de la tecnología</a:t>
                </a:r>
              </a:p>
            </p:txBody>
          </p:sp>
          <p:sp>
            <p:nvSpPr>
              <p:cNvPr id="11" name="Text Box 29"/>
              <p:cNvSpPr txBox="1">
                <a:spLocks noChangeArrowheads="1"/>
              </p:cNvSpPr>
              <p:nvPr/>
            </p:nvSpPr>
            <p:spPr bwMode="auto">
              <a:xfrm>
                <a:off x="2115858" y="5603192"/>
                <a:ext cx="1203540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Máximo de la expectativas</a:t>
                </a:r>
              </a:p>
            </p:txBody>
          </p:sp>
          <p:sp>
            <p:nvSpPr>
              <p:cNvPr id="12" name="Text Box 29"/>
              <p:cNvSpPr txBox="1">
                <a:spLocks noChangeArrowheads="1"/>
              </p:cNvSpPr>
              <p:nvPr/>
            </p:nvSpPr>
            <p:spPr bwMode="auto">
              <a:xfrm>
                <a:off x="3319398" y="5600258"/>
                <a:ext cx="1203540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A través de la desilusión </a:t>
                </a:r>
              </a:p>
            </p:txBody>
          </p:sp>
          <p:sp>
            <p:nvSpPr>
              <p:cNvPr id="13" name="Text Box 29"/>
              <p:cNvSpPr txBox="1">
                <a:spLocks noChangeArrowheads="1"/>
              </p:cNvSpPr>
              <p:nvPr/>
            </p:nvSpPr>
            <p:spPr bwMode="auto">
              <a:xfrm>
                <a:off x="3329734" y="6119630"/>
                <a:ext cx="1203540" cy="25391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Tiempo</a:t>
                </a:r>
              </a:p>
            </p:txBody>
          </p:sp>
          <p:sp>
            <p:nvSpPr>
              <p:cNvPr id="14" name="Text Box 29"/>
              <p:cNvSpPr txBox="1">
                <a:spLocks noChangeArrowheads="1"/>
              </p:cNvSpPr>
              <p:nvPr/>
            </p:nvSpPr>
            <p:spPr bwMode="auto">
              <a:xfrm>
                <a:off x="4595862" y="5737622"/>
                <a:ext cx="1921270" cy="25391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Pendiente de aceptación </a:t>
                </a:r>
              </a:p>
            </p:txBody>
          </p:sp>
          <p:sp>
            <p:nvSpPr>
              <p:cNvPr id="15" name="Text Box 29"/>
              <p:cNvSpPr txBox="1">
                <a:spLocks noChangeArrowheads="1"/>
              </p:cNvSpPr>
              <p:nvPr/>
            </p:nvSpPr>
            <p:spPr bwMode="auto">
              <a:xfrm>
                <a:off x="6491723" y="5596860"/>
                <a:ext cx="1248926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Plataforma de la productividad</a:t>
                </a:r>
              </a:p>
            </p:txBody>
          </p:sp>
          <p:sp>
            <p:nvSpPr>
              <p:cNvPr id="16" name="Text Box 29"/>
              <p:cNvSpPr txBox="1">
                <a:spLocks noChangeArrowheads="1"/>
              </p:cNvSpPr>
              <p:nvPr/>
            </p:nvSpPr>
            <p:spPr bwMode="auto">
              <a:xfrm>
                <a:off x="740718" y="4119488"/>
                <a:ext cx="1224136" cy="6463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Compañías </a:t>
                </a:r>
                <a:r>
                  <a:rPr lang="es-ES" sz="900" dirty="0" err="1">
                    <a:latin typeface="Arial" pitchFamily="34" charset="0"/>
                    <a:cs typeface="Arial" pitchFamily="34" charset="0"/>
                  </a:rPr>
                  <a:t>Start</a:t>
                </a: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 up primera ronda de fondeo con capital de riesgo</a:t>
                </a:r>
              </a:p>
            </p:txBody>
          </p:sp>
          <p:sp>
            <p:nvSpPr>
              <p:cNvPr id="17" name="Text Box 29"/>
              <p:cNvSpPr txBox="1">
                <a:spLocks noChangeArrowheads="1"/>
              </p:cNvSpPr>
              <p:nvPr/>
            </p:nvSpPr>
            <p:spPr bwMode="auto">
              <a:xfrm>
                <a:off x="740718" y="3441598"/>
                <a:ext cx="1400560" cy="6463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Primera generación de productos; precios altos y grandes necesidades de adaptación al cliente</a:t>
                </a:r>
              </a:p>
            </p:txBody>
          </p:sp>
          <p:sp>
            <p:nvSpPr>
              <p:cNvPr id="18" name="Text Box 29"/>
              <p:cNvSpPr txBox="1">
                <a:spLocks noChangeArrowheads="1"/>
              </p:cNvSpPr>
              <p:nvPr/>
            </p:nvSpPr>
            <p:spPr bwMode="auto">
              <a:xfrm>
                <a:off x="1136700" y="2020590"/>
                <a:ext cx="1400560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Proliferación de proveedores</a:t>
                </a:r>
              </a:p>
            </p:txBody>
          </p:sp>
          <p:sp>
            <p:nvSpPr>
              <p:cNvPr id="19" name="Text Box 29"/>
              <p:cNvSpPr txBox="1">
                <a:spLocks noChangeArrowheads="1"/>
              </p:cNvSpPr>
              <p:nvPr/>
            </p:nvSpPr>
            <p:spPr bwMode="auto">
              <a:xfrm>
                <a:off x="827584" y="2995691"/>
                <a:ext cx="1400560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Usuarios </a:t>
                </a:r>
                <a:br>
                  <a:rPr lang="es-ES" sz="900" dirty="0">
                    <a:latin typeface="Arial" pitchFamily="34" charset="0"/>
                    <a:cs typeface="Arial" pitchFamily="34" charset="0"/>
                  </a:rPr>
                </a:b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tempranos</a:t>
                </a:r>
              </a:p>
            </p:txBody>
          </p:sp>
          <p:sp>
            <p:nvSpPr>
              <p:cNvPr id="20" name="Text Box 29"/>
              <p:cNvSpPr txBox="1">
                <a:spLocks noChangeArrowheads="1"/>
              </p:cNvSpPr>
              <p:nvPr/>
            </p:nvSpPr>
            <p:spPr bwMode="auto">
              <a:xfrm>
                <a:off x="1043608" y="2559073"/>
                <a:ext cx="1400560" cy="5078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Medios de comunicación aumentan expectativas</a:t>
                </a:r>
              </a:p>
            </p:txBody>
          </p:sp>
          <p:sp>
            <p:nvSpPr>
              <p:cNvPr id="21" name="Text Box 29"/>
              <p:cNvSpPr txBox="1">
                <a:spLocks noChangeArrowheads="1"/>
              </p:cNvSpPr>
              <p:nvPr/>
            </p:nvSpPr>
            <p:spPr bwMode="auto">
              <a:xfrm>
                <a:off x="2629454" y="1842786"/>
                <a:ext cx="1400560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Actividad posterior a primeros usuarios</a:t>
                </a:r>
              </a:p>
            </p:txBody>
          </p:sp>
          <p:sp>
            <p:nvSpPr>
              <p:cNvPr id="22" name="Text Box 29"/>
              <p:cNvSpPr txBox="1">
                <a:spLocks noChangeArrowheads="1"/>
              </p:cNvSpPr>
              <p:nvPr/>
            </p:nvSpPr>
            <p:spPr bwMode="auto">
              <a:xfrm>
                <a:off x="3122378" y="2317903"/>
                <a:ext cx="1400560" cy="33855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800" b="1" dirty="0">
                    <a:latin typeface="Arial" pitchFamily="34" charset="0"/>
                    <a:cs typeface="Arial" pitchFamily="34" charset="0"/>
                  </a:rPr>
                  <a:t>Empiezan los reportajes negativos</a:t>
                </a:r>
              </a:p>
            </p:txBody>
          </p:sp>
          <p:sp>
            <p:nvSpPr>
              <p:cNvPr id="23" name="Text Box 29"/>
              <p:cNvSpPr txBox="1">
                <a:spLocks noChangeArrowheads="1"/>
              </p:cNvSpPr>
              <p:nvPr/>
            </p:nvSpPr>
            <p:spPr bwMode="auto">
              <a:xfrm>
                <a:off x="3122378" y="2307558"/>
                <a:ext cx="1400560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Empiezan los reportajes negativos</a:t>
                </a:r>
              </a:p>
            </p:txBody>
          </p:sp>
          <p:sp>
            <p:nvSpPr>
              <p:cNvPr id="24" name="Text Box 29"/>
              <p:cNvSpPr txBox="1">
                <a:spLocks noChangeArrowheads="1"/>
              </p:cNvSpPr>
              <p:nvPr/>
            </p:nvSpPr>
            <p:spPr bwMode="auto">
              <a:xfrm>
                <a:off x="3419872" y="3226970"/>
                <a:ext cx="1103066" cy="6463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Segunda y tercera ronda de fondeo de capital de riesgo</a:t>
                </a:r>
              </a:p>
            </p:txBody>
          </p:sp>
          <p:sp>
            <p:nvSpPr>
              <p:cNvPr id="25" name="Text Box 29"/>
              <p:cNvSpPr txBox="1">
                <a:spLocks noChangeArrowheads="1"/>
              </p:cNvSpPr>
              <p:nvPr/>
            </p:nvSpPr>
            <p:spPr bwMode="auto">
              <a:xfrm>
                <a:off x="3144000" y="2760331"/>
                <a:ext cx="1400560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Consolidación y fallas de proveedores</a:t>
                </a:r>
              </a:p>
            </p:txBody>
          </p:sp>
          <p:sp>
            <p:nvSpPr>
              <p:cNvPr id="26" name="Text Box 29"/>
              <p:cNvSpPr txBox="1">
                <a:spLocks noChangeArrowheads="1"/>
              </p:cNvSpPr>
              <p:nvPr/>
            </p:nvSpPr>
            <p:spPr bwMode="auto">
              <a:xfrm>
                <a:off x="3822658" y="3975447"/>
                <a:ext cx="1469422" cy="6463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Menos del 5% del mercado potencial lo ha adoptado completamente</a:t>
                </a:r>
              </a:p>
            </p:txBody>
          </p:sp>
          <p:sp>
            <p:nvSpPr>
              <p:cNvPr id="27" name="Text Box 29"/>
              <p:cNvSpPr txBox="1">
                <a:spLocks noChangeArrowheads="1"/>
              </p:cNvSpPr>
              <p:nvPr/>
            </p:nvSpPr>
            <p:spPr bwMode="auto">
              <a:xfrm>
                <a:off x="4355976" y="4916652"/>
                <a:ext cx="1469422" cy="5078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Segunda generación de productos; algunos servicios</a:t>
                </a:r>
              </a:p>
            </p:txBody>
          </p:sp>
          <p:sp>
            <p:nvSpPr>
              <p:cNvPr id="28" name="Text Box 29"/>
              <p:cNvSpPr txBox="1">
                <a:spLocks noChangeArrowheads="1"/>
              </p:cNvSpPr>
              <p:nvPr/>
            </p:nvSpPr>
            <p:spPr bwMode="auto">
              <a:xfrm>
                <a:off x="5016198" y="3345059"/>
                <a:ext cx="1469422" cy="5078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Desarrollo de metodologías y mejores practicas</a:t>
                </a:r>
              </a:p>
            </p:txBody>
          </p:sp>
          <p:sp>
            <p:nvSpPr>
              <p:cNvPr id="29" name="Text Box 29"/>
              <p:cNvSpPr txBox="1">
                <a:spLocks noChangeArrowheads="1"/>
              </p:cNvSpPr>
              <p:nvPr/>
            </p:nvSpPr>
            <p:spPr bwMode="auto">
              <a:xfrm>
                <a:off x="6362358" y="2572906"/>
                <a:ext cx="1460841" cy="99257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Inicia etapa de alto crecimiento de uso: 20% a 30% del mercado potencial ha adoptado la innovación</a:t>
                </a:r>
              </a:p>
              <a:p>
                <a:pPr algn="ctr">
                  <a:spcBef>
                    <a:spcPct val="50000"/>
                  </a:spcBef>
                </a:pPr>
                <a:endParaRPr lang="es-E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Text Box 29"/>
              <p:cNvSpPr txBox="1">
                <a:spLocks noChangeArrowheads="1"/>
              </p:cNvSpPr>
              <p:nvPr/>
            </p:nvSpPr>
            <p:spPr bwMode="auto">
              <a:xfrm>
                <a:off x="5974847" y="4151384"/>
                <a:ext cx="1578848" cy="57708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900" dirty="0">
                    <a:latin typeface="Arial" pitchFamily="34" charset="0"/>
                    <a:cs typeface="Arial" pitchFamily="34" charset="0"/>
                  </a:rPr>
                  <a:t>Tercera generación de productos</a:t>
                </a:r>
              </a:p>
              <a:p>
                <a:pPr algn="ctr">
                  <a:spcBef>
                    <a:spcPct val="50000"/>
                  </a:spcBef>
                </a:pPr>
                <a:endParaRPr lang="es-E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Text Box 29"/>
              <p:cNvSpPr txBox="1">
                <a:spLocks noChangeArrowheads="1"/>
              </p:cNvSpPr>
              <p:nvPr/>
            </p:nvSpPr>
            <p:spPr bwMode="auto">
              <a:xfrm>
                <a:off x="228693" y="1345308"/>
                <a:ext cx="1327859" cy="25391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Expectativas</a:t>
                </a:r>
              </a:p>
            </p:txBody>
          </p:sp>
          <p:sp>
            <p:nvSpPr>
              <p:cNvPr id="32" name="Text Box 29"/>
              <p:cNvSpPr txBox="1">
                <a:spLocks noChangeArrowheads="1"/>
              </p:cNvSpPr>
              <p:nvPr/>
            </p:nvSpPr>
            <p:spPr bwMode="auto">
              <a:xfrm>
                <a:off x="6749587" y="1405163"/>
                <a:ext cx="1248926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Entrando a la plataforma</a:t>
                </a:r>
              </a:p>
            </p:txBody>
          </p:sp>
          <p:sp>
            <p:nvSpPr>
              <p:cNvPr id="33" name="Text Box 29"/>
              <p:cNvSpPr txBox="1">
                <a:spLocks noChangeArrowheads="1"/>
              </p:cNvSpPr>
              <p:nvPr/>
            </p:nvSpPr>
            <p:spPr bwMode="auto">
              <a:xfrm>
                <a:off x="4804071" y="1405163"/>
                <a:ext cx="1248926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Subiendo la pendiente</a:t>
                </a:r>
              </a:p>
            </p:txBody>
          </p:sp>
          <p:sp>
            <p:nvSpPr>
              <p:cNvPr id="34" name="Text Box 29"/>
              <p:cNvSpPr txBox="1">
                <a:spLocks noChangeArrowheads="1"/>
              </p:cNvSpPr>
              <p:nvPr/>
            </p:nvSpPr>
            <p:spPr bwMode="auto">
              <a:xfrm>
                <a:off x="2524138" y="1405163"/>
                <a:ext cx="575873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En la cima</a:t>
                </a:r>
              </a:p>
            </p:txBody>
          </p:sp>
          <p:sp>
            <p:nvSpPr>
              <p:cNvPr id="35" name="Text Box 29"/>
              <p:cNvSpPr txBox="1">
                <a:spLocks noChangeArrowheads="1"/>
              </p:cNvSpPr>
              <p:nvPr/>
            </p:nvSpPr>
            <p:spPr bwMode="auto">
              <a:xfrm>
                <a:off x="3317170" y="1405163"/>
                <a:ext cx="1248926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Deslizándose en el declive</a:t>
                </a:r>
              </a:p>
            </p:txBody>
          </p:sp>
          <p:sp>
            <p:nvSpPr>
              <p:cNvPr id="36" name="Text Box 29"/>
              <p:cNvSpPr txBox="1">
                <a:spLocks noChangeArrowheads="1"/>
              </p:cNvSpPr>
              <p:nvPr/>
            </p:nvSpPr>
            <p:spPr bwMode="auto">
              <a:xfrm>
                <a:off x="1547664" y="1405163"/>
                <a:ext cx="800207" cy="41549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" sz="1050" b="1" dirty="0">
                    <a:latin typeface="Arial" pitchFamily="34" charset="0"/>
                    <a:cs typeface="Arial" pitchFamily="34" charset="0"/>
                  </a:rPr>
                  <a:t>En la subida</a:t>
                </a:r>
              </a:p>
            </p:txBody>
          </p:sp>
        </p:grpSp>
        <p:sp>
          <p:nvSpPr>
            <p:cNvPr id="6" name="73 CuadroTexto"/>
            <p:cNvSpPr txBox="1">
              <a:spLocks noChangeArrowheads="1"/>
            </p:cNvSpPr>
            <p:nvPr/>
          </p:nvSpPr>
          <p:spPr bwMode="auto">
            <a:xfrm>
              <a:off x="3258753" y="1354064"/>
              <a:ext cx="349910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s-ES" altLang="ja-JP" sz="1500" b="1" u="sng" dirty="0">
                  <a:latin typeface="Arial" pitchFamily="34" charset="0"/>
                  <a:cs typeface="Arial" pitchFamily="34" charset="0"/>
                </a:rPr>
                <a:t>CICLO DE LAS INNOVACIONES</a:t>
              </a:r>
            </a:p>
          </p:txBody>
        </p:sp>
        <p:sp>
          <p:nvSpPr>
            <p:cNvPr id="7" name="Text Box 85"/>
            <p:cNvSpPr txBox="1">
              <a:spLocks noChangeArrowheads="1"/>
            </p:cNvSpPr>
            <p:nvPr/>
          </p:nvSpPr>
          <p:spPr bwMode="gray">
            <a:xfrm>
              <a:off x="1344619" y="6442412"/>
              <a:ext cx="2507301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s-MX"/>
              </a:defPPr>
              <a:lvl1pPr>
                <a:defRPr sz="1000" i="1">
                  <a:solidFill>
                    <a:prstClr val="black"/>
                  </a:solidFill>
                </a:defRPr>
              </a:lvl1pPr>
            </a:lstStyle>
            <a:p>
              <a:r>
                <a:rPr lang="en-US" dirty="0">
                  <a:solidFill>
                    <a:schemeClr val="tx1"/>
                  </a:solidFill>
                </a:rPr>
                <a:t>Fuente: </a:t>
              </a:r>
              <a:r>
                <a:rPr lang="es-MX" dirty="0" err="1">
                  <a:solidFill>
                    <a:schemeClr val="tx1"/>
                  </a:solidFill>
                </a:rPr>
                <a:t>Gartner's</a:t>
              </a:r>
              <a:r>
                <a:rPr lang="es-MX" dirty="0">
                  <a:solidFill>
                    <a:schemeClr val="tx1"/>
                  </a:solidFill>
                </a:rPr>
                <a:t> </a:t>
              </a:r>
              <a:r>
                <a:rPr lang="es-MX" dirty="0" err="1">
                  <a:solidFill>
                    <a:schemeClr val="tx1"/>
                  </a:solidFill>
                </a:rPr>
                <a:t>hype</a:t>
              </a:r>
              <a:r>
                <a:rPr lang="es-MX" dirty="0">
                  <a:solidFill>
                    <a:schemeClr val="tx1"/>
                  </a:solidFill>
                </a:rPr>
                <a:t> </a:t>
              </a:r>
              <a:r>
                <a:rPr lang="es-MX" dirty="0" err="1">
                  <a:solidFill>
                    <a:schemeClr val="tx1"/>
                  </a:solidFill>
                </a:rPr>
                <a:t>cycle</a:t>
              </a:r>
              <a:endParaRPr lang="es-MX"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36 CuadroTexto"/>
          <p:cNvSpPr txBox="1"/>
          <p:nvPr/>
        </p:nvSpPr>
        <p:spPr>
          <a:xfrm>
            <a:off x="647564" y="86023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Toda innovación se debe orientar </a:t>
            </a:r>
            <a:r>
              <a:rPr lang="es-MX" sz="2400" b="1" i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la satisfacción de necesidades </a:t>
            </a:r>
            <a:r>
              <a:rPr lang="es-MX" sz="24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. .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15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986430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1120539" y="1269204"/>
            <a:ext cx="7123869" cy="5282355"/>
            <a:chOff x="1245984" y="1497804"/>
            <a:chExt cx="7123869" cy="5282355"/>
          </a:xfrm>
        </p:grpSpPr>
        <p:sp>
          <p:nvSpPr>
            <p:cNvPr id="23" name="Text Box 85"/>
            <p:cNvSpPr txBox="1">
              <a:spLocks noChangeArrowheads="1"/>
            </p:cNvSpPr>
            <p:nvPr/>
          </p:nvSpPr>
          <p:spPr bwMode="gray">
            <a:xfrm>
              <a:off x="1394972" y="6226161"/>
              <a:ext cx="6974881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s-MX"/>
              </a:defPPr>
              <a:lvl1pPr>
                <a:defRPr sz="1000" i="1">
                  <a:solidFill>
                    <a:prstClr val="black"/>
                  </a:solidFill>
                </a:defRPr>
              </a:lvl1pPr>
            </a:lstStyle>
            <a:p>
              <a:r>
                <a:rPr lang="es-MX" dirty="0"/>
                <a:t>Fuente: Elaboración PITTSA con base en </a:t>
              </a:r>
              <a:r>
                <a:rPr lang="es-ES" dirty="0"/>
                <a:t>La gestión del conocimiento en las organizaciones; José Luis Molina y Montserrat </a:t>
              </a:r>
              <a:r>
                <a:rPr lang="es-ES" dirty="0" err="1"/>
                <a:t>Marsal</a:t>
              </a:r>
              <a:r>
                <a:rPr lang="es-ES" dirty="0"/>
                <a:t> Serra, Negocios, Empresas y Economía, 2005, </a:t>
              </a:r>
              <a:r>
                <a:rPr lang="en-US" dirty="0"/>
                <a:t>Wall Street Journal, Apple's Tim Cook Makes Boldest Bets Yet With New iPhone, Apple Watch, </a:t>
              </a:r>
              <a:r>
                <a:rPr lang="en-US" dirty="0" err="1"/>
                <a:t>Octubre</a:t>
              </a:r>
              <a:r>
                <a:rPr lang="en-US" dirty="0"/>
                <a:t> 29 de 2014.</a:t>
              </a:r>
            </a:p>
          </p:txBody>
        </p:sp>
        <p:sp>
          <p:nvSpPr>
            <p:cNvPr id="69" name="73 CuadroTexto"/>
            <p:cNvSpPr txBox="1">
              <a:spLocks noChangeArrowheads="1"/>
            </p:cNvSpPr>
            <p:nvPr/>
          </p:nvSpPr>
          <p:spPr bwMode="auto">
            <a:xfrm>
              <a:off x="2486715" y="1497804"/>
              <a:ext cx="4619854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s-ES" altLang="ja-JP" sz="1500" b="1" u="sng" dirty="0">
                  <a:latin typeface="Arial" pitchFamily="34" charset="0"/>
                  <a:cs typeface="Arial" pitchFamily="34" charset="0"/>
                </a:rPr>
                <a:t>MAPA DE LA SATISFACCIÓN DEL MERCADO</a:t>
              </a:r>
            </a:p>
          </p:txBody>
        </p:sp>
        <p:grpSp>
          <p:nvGrpSpPr>
            <p:cNvPr id="43" name="42 Grupo"/>
            <p:cNvGrpSpPr/>
            <p:nvPr/>
          </p:nvGrpSpPr>
          <p:grpSpPr>
            <a:xfrm>
              <a:off x="1245984" y="1684124"/>
              <a:ext cx="5942012" cy="4508476"/>
              <a:chOff x="1494083" y="1656828"/>
              <a:chExt cx="5942012" cy="4508476"/>
            </a:xfrm>
          </p:grpSpPr>
          <p:cxnSp>
            <p:nvCxnSpPr>
              <p:cNvPr id="44" name="37 Conector recto de flecha"/>
              <p:cNvCxnSpPr/>
              <p:nvPr/>
            </p:nvCxnSpPr>
            <p:spPr>
              <a:xfrm rot="5400000" flipH="1" flipV="1">
                <a:off x="-4942" y="3664423"/>
                <a:ext cx="4017665" cy="2475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stealth" w="lg" len="lg"/>
              </a:ln>
              <a:effectLst/>
            </p:spPr>
          </p:cxnSp>
          <p:cxnSp>
            <p:nvCxnSpPr>
              <p:cNvPr id="45" name="55 Conector recto de flecha"/>
              <p:cNvCxnSpPr/>
              <p:nvPr/>
            </p:nvCxnSpPr>
            <p:spPr>
              <a:xfrm>
                <a:off x="2002653" y="5674493"/>
                <a:ext cx="5433442" cy="5048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stealth" w="lg" len="lg"/>
              </a:ln>
              <a:effectLst/>
            </p:spPr>
          </p:cxnSp>
          <p:sp>
            <p:nvSpPr>
              <p:cNvPr id="46" name="68 CuadroTexto"/>
              <p:cNvSpPr txBox="1">
                <a:spLocks noChangeArrowheads="1"/>
              </p:cNvSpPr>
              <p:nvPr/>
            </p:nvSpPr>
            <p:spPr bwMode="auto">
              <a:xfrm>
                <a:off x="5829060" y="1701101"/>
                <a:ext cx="931665" cy="738664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ja-JP" sz="14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Servicio </a:t>
                </a:r>
                <a:br>
                  <a:rPr kumimoji="0" lang="es-ES" altLang="ja-JP" sz="14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</a:br>
                <a:r>
                  <a:rPr kumimoji="0" lang="es-ES" altLang="ja-JP" sz="14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estándar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ja-JP" sz="14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(a=b)</a:t>
                </a:r>
              </a:p>
            </p:txBody>
          </p:sp>
          <p:sp>
            <p:nvSpPr>
              <p:cNvPr id="47" name="73 CuadroTexto"/>
              <p:cNvSpPr txBox="1">
                <a:spLocks noChangeArrowheads="1"/>
              </p:cNvSpPr>
              <p:nvPr/>
            </p:nvSpPr>
            <p:spPr bwMode="auto">
              <a:xfrm rot="16200000">
                <a:off x="-258784" y="3481503"/>
                <a:ext cx="3936622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s-ES" altLang="ja-JP" sz="1400" b="1" dirty="0">
                    <a:latin typeface="Arial" pitchFamily="34" charset="0"/>
                    <a:cs typeface="Arial" pitchFamily="34" charset="0"/>
                  </a:rPr>
                  <a:t>Velocidad de cambio en el mercado</a:t>
                </a:r>
              </a:p>
              <a:p>
                <a:pPr algn="ctr" eaLnBrk="1" hangingPunct="1"/>
                <a:r>
                  <a:rPr lang="es-ES" altLang="ja-JP" sz="1400" b="1" dirty="0">
                    <a:latin typeface="Arial" pitchFamily="34" charset="0"/>
                    <a:cs typeface="Arial" pitchFamily="34" charset="0"/>
                  </a:rPr>
                  <a:t>(a)</a:t>
                </a:r>
              </a:p>
            </p:txBody>
          </p:sp>
          <p:sp>
            <p:nvSpPr>
              <p:cNvPr id="48" name="24 CuadroTexto"/>
              <p:cNvSpPr txBox="1">
                <a:spLocks noChangeArrowheads="1"/>
              </p:cNvSpPr>
              <p:nvPr/>
            </p:nvSpPr>
            <p:spPr bwMode="auto">
              <a:xfrm>
                <a:off x="2050782" y="5795972"/>
                <a:ext cx="534436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s-ES" altLang="ja-JP" sz="1200" b="1" dirty="0">
                    <a:latin typeface="Arial" pitchFamily="34" charset="0"/>
                    <a:cs typeface="Arial" pitchFamily="34" charset="0"/>
                  </a:rPr>
                  <a:t>Velocidad de aprendizaje  de la empresa</a:t>
                </a:r>
              </a:p>
              <a:p>
                <a:pPr algn="ctr" eaLnBrk="1" hangingPunct="1"/>
                <a:r>
                  <a:rPr lang="es-ES" altLang="ja-JP" sz="1200" b="1" dirty="0">
                    <a:latin typeface="Arial" pitchFamily="34" charset="0"/>
                    <a:cs typeface="Arial" pitchFamily="34" charset="0"/>
                  </a:rPr>
                  <a:t>(b)</a:t>
                </a:r>
              </a:p>
            </p:txBody>
          </p:sp>
          <p:sp>
            <p:nvSpPr>
              <p:cNvPr id="49" name="65 Rectángulo"/>
              <p:cNvSpPr/>
              <p:nvPr/>
            </p:nvSpPr>
            <p:spPr>
              <a:xfrm>
                <a:off x="1999455" y="2475972"/>
                <a:ext cx="3726453" cy="3189287"/>
              </a:xfrm>
              <a:prstGeom prst="rect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altLang="ja-JP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49 Triángulo rectángulo"/>
              <p:cNvSpPr>
                <a:spLocks noChangeArrowheads="1"/>
              </p:cNvSpPr>
              <p:nvPr/>
            </p:nvSpPr>
            <p:spPr bwMode="auto">
              <a:xfrm flipH="1">
                <a:off x="2007803" y="2485497"/>
                <a:ext cx="3712753" cy="3181217"/>
              </a:xfrm>
              <a:prstGeom prst="rtTriangle">
                <a:avLst/>
              </a:prstGeom>
              <a:solidFill>
                <a:srgbClr val="009900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MX" altLang="ja-JP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69 CuadroTexto"/>
              <p:cNvSpPr txBox="1">
                <a:spLocks noChangeArrowheads="1"/>
              </p:cNvSpPr>
              <p:nvPr/>
            </p:nvSpPr>
            <p:spPr bwMode="auto">
              <a:xfrm>
                <a:off x="4567883" y="4060274"/>
                <a:ext cx="1344622" cy="1169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s-ES" altLang="ja-JP" sz="1400" b="1" u="sng" dirty="0">
                    <a:latin typeface="Arial" pitchFamily="34" charset="0"/>
                    <a:cs typeface="Arial" pitchFamily="34" charset="0"/>
                  </a:rPr>
                  <a:t>Calidad</a:t>
                </a:r>
                <a:r>
                  <a:rPr lang="es-ES" altLang="ja-JP" sz="1400" b="1" dirty="0">
                    <a:latin typeface="Arial" pitchFamily="34" charset="0"/>
                    <a:cs typeface="Arial" pitchFamily="34" charset="0"/>
                  </a:rPr>
                  <a:t> superior y creación de necesidades</a:t>
                </a:r>
              </a:p>
              <a:p>
                <a:pPr algn="ctr" eaLnBrk="1" hangingPunct="1"/>
                <a:r>
                  <a:rPr lang="es-ES" altLang="ja-JP" sz="1400" b="1" dirty="0">
                    <a:latin typeface="Arial" pitchFamily="34" charset="0"/>
                    <a:cs typeface="Arial" pitchFamily="34" charset="0"/>
                  </a:rPr>
                  <a:t>(a &lt; b)</a:t>
                </a:r>
              </a:p>
            </p:txBody>
          </p:sp>
          <p:sp>
            <p:nvSpPr>
              <p:cNvPr id="53" name="52 Forma libre"/>
              <p:cNvSpPr/>
              <p:nvPr/>
            </p:nvSpPr>
            <p:spPr>
              <a:xfrm>
                <a:off x="2008833" y="2469628"/>
                <a:ext cx="3721100" cy="3200400"/>
              </a:xfrm>
              <a:custGeom>
                <a:avLst/>
                <a:gdLst>
                  <a:gd name="connsiteX0" fmla="*/ 0 w 3721100"/>
                  <a:gd name="connsiteY0" fmla="*/ 0 h 3200400"/>
                  <a:gd name="connsiteX1" fmla="*/ 0 w 3721100"/>
                  <a:gd name="connsiteY1" fmla="*/ 3200400 h 3200400"/>
                  <a:gd name="connsiteX2" fmla="*/ 3721100 w 3721100"/>
                  <a:gd name="connsiteY2" fmla="*/ 6350 h 3200400"/>
                  <a:gd name="connsiteX3" fmla="*/ 0 w 3721100"/>
                  <a:gd name="connsiteY3" fmla="*/ 0 h 3200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1100" h="3200400">
                    <a:moveTo>
                      <a:pt x="0" y="0"/>
                    </a:moveTo>
                    <a:lnTo>
                      <a:pt x="0" y="3200400"/>
                    </a:lnTo>
                    <a:lnTo>
                      <a:pt x="3721100" y="63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>
                  <a:alpha val="50195"/>
                </a:srgbClr>
              </a:solidFill>
              <a:ln>
                <a:noFill/>
              </a:ln>
            </p:spPr>
            <p:txBody>
              <a:bodyPr wrap="none" anchor="ctr"/>
              <a:lstStyle/>
              <a:p>
                <a:endParaRPr lang="es-MX" altLang="ja-JP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61 CuadroTexto"/>
              <p:cNvSpPr txBox="1">
                <a:spLocks noChangeArrowheads="1"/>
              </p:cNvSpPr>
              <p:nvPr/>
            </p:nvSpPr>
            <p:spPr bwMode="auto">
              <a:xfrm>
                <a:off x="2981750" y="2494372"/>
                <a:ext cx="120898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s-ES" altLang="ja-JP" sz="1400" b="1" dirty="0">
                    <a:latin typeface="Arial" pitchFamily="34" charset="0"/>
                    <a:cs typeface="Arial" pitchFamily="34" charset="0"/>
                  </a:rPr>
                  <a:t>Mal servicio</a:t>
                </a:r>
              </a:p>
              <a:p>
                <a:pPr algn="ctr" eaLnBrk="1" hangingPunct="1"/>
                <a:r>
                  <a:rPr lang="es-ES" altLang="ja-JP" sz="1400" b="1" dirty="0">
                    <a:latin typeface="Arial" pitchFamily="34" charset="0"/>
                    <a:cs typeface="Arial" pitchFamily="34" charset="0"/>
                  </a:rPr>
                  <a:t>(a &gt;b)</a:t>
                </a:r>
              </a:p>
            </p:txBody>
          </p:sp>
          <p:cxnSp>
            <p:nvCxnSpPr>
              <p:cNvPr id="59" name="Straight Arrow Connector 2"/>
              <p:cNvCxnSpPr/>
              <p:nvPr/>
            </p:nvCxnSpPr>
            <p:spPr>
              <a:xfrm flipV="1">
                <a:off x="2008833" y="2279128"/>
                <a:ext cx="3954472" cy="3400413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19 CuadroTexto"/>
          <p:cNvSpPr txBox="1"/>
          <p:nvPr/>
        </p:nvSpPr>
        <p:spPr>
          <a:xfrm>
            <a:off x="255121" y="-66377"/>
            <a:ext cx="8633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Las empresas mas valiosas continuamente buscan superar la velocidad de cambio del mercado creando  nuevas necesidades al consumidor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16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80913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49 Grupo"/>
          <p:cNvGrpSpPr/>
          <p:nvPr/>
        </p:nvGrpSpPr>
        <p:grpSpPr>
          <a:xfrm>
            <a:off x="745985" y="1328800"/>
            <a:ext cx="7672916" cy="5293506"/>
            <a:chOff x="1245984" y="1497804"/>
            <a:chExt cx="7672916" cy="5293506"/>
          </a:xfrm>
        </p:grpSpPr>
        <p:grpSp>
          <p:nvGrpSpPr>
            <p:cNvPr id="55" name="54 Grupo"/>
            <p:cNvGrpSpPr/>
            <p:nvPr/>
          </p:nvGrpSpPr>
          <p:grpSpPr>
            <a:xfrm>
              <a:off x="1245984" y="1684124"/>
              <a:ext cx="7672916" cy="4508476"/>
              <a:chOff x="1245984" y="1684124"/>
              <a:chExt cx="7672916" cy="4508476"/>
            </a:xfrm>
          </p:grpSpPr>
          <p:grpSp>
            <p:nvGrpSpPr>
              <p:cNvPr id="56" name="55 Grupo"/>
              <p:cNvGrpSpPr/>
              <p:nvPr/>
            </p:nvGrpSpPr>
            <p:grpSpPr>
              <a:xfrm>
                <a:off x="1245984" y="1684124"/>
                <a:ext cx="5942012" cy="4508476"/>
                <a:chOff x="1494083" y="1656828"/>
                <a:chExt cx="5942012" cy="4508476"/>
              </a:xfrm>
            </p:grpSpPr>
            <p:cxnSp>
              <p:nvCxnSpPr>
                <p:cNvPr id="63" name="37 Conector recto de flecha"/>
                <p:cNvCxnSpPr/>
                <p:nvPr/>
              </p:nvCxnSpPr>
              <p:spPr>
                <a:xfrm rot="5400000" flipH="1" flipV="1">
                  <a:off x="-4942" y="3664423"/>
                  <a:ext cx="4017665" cy="2475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tailEnd type="stealth" w="lg" len="lg"/>
                </a:ln>
                <a:effectLst/>
              </p:spPr>
            </p:cxnSp>
            <p:cxnSp>
              <p:nvCxnSpPr>
                <p:cNvPr id="64" name="55 Conector recto de flecha"/>
                <p:cNvCxnSpPr/>
                <p:nvPr/>
              </p:nvCxnSpPr>
              <p:spPr>
                <a:xfrm>
                  <a:off x="2002653" y="5674493"/>
                  <a:ext cx="5433442" cy="5048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tailEnd type="stealth" w="lg" len="lg"/>
                </a:ln>
                <a:effectLst/>
              </p:spPr>
            </p:cxnSp>
            <p:sp>
              <p:nvSpPr>
                <p:cNvPr id="65" name="68 CuadroTexto"/>
                <p:cNvSpPr txBox="1">
                  <a:spLocks noChangeArrowheads="1"/>
                </p:cNvSpPr>
                <p:nvPr/>
              </p:nvSpPr>
              <p:spPr bwMode="auto">
                <a:xfrm>
                  <a:off x="5829060" y="1701101"/>
                  <a:ext cx="931665" cy="738664"/>
                </a:xfrm>
                <a:prstGeom prst="rect">
                  <a:avLst/>
                </a:prstGeom>
                <a:solidFill>
                  <a:sysClr val="window" lastClr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Servicio </a:t>
                  </a:r>
                  <a:b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</a:b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estándar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(a=b)</a:t>
                  </a:r>
                </a:p>
              </p:txBody>
            </p:sp>
            <p:sp>
              <p:nvSpPr>
                <p:cNvPr id="66" name="73 CuadroTexto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-258784" y="3481503"/>
                  <a:ext cx="3936622" cy="4308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Velocidad de cambio en el mercado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(a)</a:t>
                  </a:r>
                </a:p>
              </p:txBody>
            </p:sp>
            <p:sp>
              <p:nvSpPr>
                <p:cNvPr id="67" name="24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050782" y="5795972"/>
                  <a:ext cx="5344369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200" b="1" dirty="0">
                      <a:latin typeface="Arial" pitchFamily="34" charset="0"/>
                      <a:cs typeface="Arial" pitchFamily="34" charset="0"/>
                    </a:rPr>
                    <a:t>Velocidad de aprendizaje  de la empresa</a:t>
                  </a:r>
                </a:p>
                <a:p>
                  <a:pPr algn="ctr" eaLnBrk="1" hangingPunct="1"/>
                  <a:r>
                    <a:rPr lang="es-ES" altLang="ja-JP" sz="1200" b="1" dirty="0">
                      <a:latin typeface="Arial" pitchFamily="34" charset="0"/>
                      <a:cs typeface="Arial" pitchFamily="34" charset="0"/>
                    </a:rPr>
                    <a:t>(b)</a:t>
                  </a:r>
                </a:p>
              </p:txBody>
            </p:sp>
            <p:sp>
              <p:nvSpPr>
                <p:cNvPr id="68" name="65 Rectángulo"/>
                <p:cNvSpPr/>
                <p:nvPr/>
              </p:nvSpPr>
              <p:spPr>
                <a:xfrm>
                  <a:off x="1999455" y="2475972"/>
                  <a:ext cx="3726453" cy="3189287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altLang="ja-JP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9" name="68 Triángulo rectángulo"/>
                <p:cNvSpPr>
                  <a:spLocks noChangeArrowheads="1"/>
                </p:cNvSpPr>
                <p:nvPr/>
              </p:nvSpPr>
              <p:spPr bwMode="auto">
                <a:xfrm flipH="1">
                  <a:off x="2007803" y="2485497"/>
                  <a:ext cx="3712753" cy="3181217"/>
                </a:xfrm>
                <a:prstGeom prst="rtTriangle">
                  <a:avLst/>
                </a:prstGeom>
                <a:solidFill>
                  <a:srgbClr val="009900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MX" altLang="ja-JP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0" name="69 CuadroTexto"/>
                <p:cNvSpPr txBox="1">
                  <a:spLocks noChangeArrowheads="1"/>
                </p:cNvSpPr>
                <p:nvPr/>
              </p:nvSpPr>
              <p:spPr bwMode="auto">
                <a:xfrm>
                  <a:off x="4567883" y="4060274"/>
                  <a:ext cx="1344622" cy="11695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u="sng" dirty="0">
                      <a:latin typeface="Arial" pitchFamily="34" charset="0"/>
                      <a:cs typeface="Arial" pitchFamily="34" charset="0"/>
                    </a:rPr>
                    <a:t>Calidad</a:t>
                  </a:r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 superior y creación de necesidades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 &lt; b)</a:t>
                  </a:r>
                </a:p>
              </p:txBody>
            </p:sp>
            <p:sp>
              <p:nvSpPr>
                <p:cNvPr id="71" name="70 Forma libre"/>
                <p:cNvSpPr/>
                <p:nvPr/>
              </p:nvSpPr>
              <p:spPr>
                <a:xfrm>
                  <a:off x="2008833" y="2469628"/>
                  <a:ext cx="3721100" cy="3200400"/>
                </a:xfrm>
                <a:custGeom>
                  <a:avLst/>
                  <a:gdLst>
                    <a:gd name="connsiteX0" fmla="*/ 0 w 3721100"/>
                    <a:gd name="connsiteY0" fmla="*/ 0 h 3200400"/>
                    <a:gd name="connsiteX1" fmla="*/ 0 w 3721100"/>
                    <a:gd name="connsiteY1" fmla="*/ 3200400 h 3200400"/>
                    <a:gd name="connsiteX2" fmla="*/ 3721100 w 3721100"/>
                    <a:gd name="connsiteY2" fmla="*/ 6350 h 3200400"/>
                    <a:gd name="connsiteX3" fmla="*/ 0 w 3721100"/>
                    <a:gd name="connsiteY3" fmla="*/ 0 h 320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21100" h="3200400">
                      <a:moveTo>
                        <a:pt x="0" y="0"/>
                      </a:moveTo>
                      <a:lnTo>
                        <a:pt x="0" y="3200400"/>
                      </a:lnTo>
                      <a:lnTo>
                        <a:pt x="3721100" y="63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0000">
                    <a:alpha val="50195"/>
                  </a:srgbClr>
                </a:solidFill>
                <a:ln>
                  <a:noFill/>
                </a:ln>
              </p:spPr>
              <p:txBody>
                <a:bodyPr wrap="none" anchor="ctr"/>
                <a:lstStyle/>
                <a:p>
                  <a:endParaRPr lang="es-MX" altLang="ja-JP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2" name="61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981750" y="2494372"/>
                  <a:ext cx="1208985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Mal servicio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 &gt;b)</a:t>
                  </a:r>
                </a:p>
              </p:txBody>
            </p:sp>
            <p:cxnSp>
              <p:nvCxnSpPr>
                <p:cNvPr id="73" name="Straight Arrow Connector 2"/>
                <p:cNvCxnSpPr/>
                <p:nvPr/>
              </p:nvCxnSpPr>
              <p:spPr>
                <a:xfrm flipV="1">
                  <a:off x="2008833" y="2279128"/>
                  <a:ext cx="3954472" cy="340041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prstDash val="dash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56 Grupo"/>
              <p:cNvGrpSpPr/>
              <p:nvPr/>
            </p:nvGrpSpPr>
            <p:grpSpPr>
              <a:xfrm>
                <a:off x="2679004" y="2636912"/>
                <a:ext cx="6239896" cy="2982961"/>
                <a:chOff x="2483190" y="2329146"/>
                <a:chExt cx="6239896" cy="2982961"/>
              </a:xfrm>
            </p:grpSpPr>
            <p:grpSp>
              <p:nvGrpSpPr>
                <p:cNvPr id="58" name="Group 7"/>
                <p:cNvGrpSpPr/>
                <p:nvPr/>
              </p:nvGrpSpPr>
              <p:grpSpPr>
                <a:xfrm>
                  <a:off x="5808081" y="2329146"/>
                  <a:ext cx="2915005" cy="1626308"/>
                  <a:chOff x="5808081" y="2837794"/>
                  <a:chExt cx="2915005" cy="1626308"/>
                </a:xfrm>
              </p:grpSpPr>
              <p:sp>
                <p:nvSpPr>
                  <p:cNvPr id="61" name="Rectangular Callout 100"/>
                  <p:cNvSpPr/>
                  <p:nvPr/>
                </p:nvSpPr>
                <p:spPr>
                  <a:xfrm>
                    <a:off x="5822573" y="2837794"/>
                    <a:ext cx="2851527" cy="1626308"/>
                  </a:xfrm>
                  <a:prstGeom prst="wedgeRectCallout">
                    <a:avLst>
                      <a:gd name="adj1" fmla="val -67335"/>
                      <a:gd name="adj2" fmla="val 77147"/>
                    </a:avLst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MX" altLang="ja-JP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2" name="71 CuadroText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08081" y="2869777"/>
                    <a:ext cx="2915005" cy="15696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 marL="114300" indent="-1143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buFont typeface="Arial" charset="0"/>
                      <a:buChar char="•"/>
                    </a:pPr>
                    <a:r>
                      <a:rPr lang="es-MX" altLang="ja-JP" sz="1200" b="1" dirty="0">
                        <a:latin typeface="Arial" pitchFamily="34" charset="0"/>
                        <a:cs typeface="Arial" pitchFamily="34" charset="0"/>
                      </a:rPr>
                      <a:t>Apple no fue la primera compañía en producir los teléfonos inteligentes y las </a:t>
                    </a:r>
                    <a:r>
                      <a:rPr lang="es-MX" altLang="ja-JP" sz="1200" b="1" dirty="0" err="1">
                        <a:latin typeface="Arial" pitchFamily="34" charset="0"/>
                        <a:cs typeface="Arial" pitchFamily="34" charset="0"/>
                      </a:rPr>
                      <a:t>Ipads</a:t>
                    </a:r>
                    <a:r>
                      <a:rPr lang="es-MX" altLang="ja-JP" sz="1200" b="1" dirty="0">
                        <a:latin typeface="Arial" pitchFamily="34" charset="0"/>
                        <a:cs typeface="Arial" pitchFamily="34" charset="0"/>
                      </a:rPr>
                      <a:t>.</a:t>
                    </a:r>
                  </a:p>
                  <a:p>
                    <a:pPr eaLnBrk="1" hangingPunct="1">
                      <a:buFont typeface="Arial" charset="0"/>
                      <a:buChar char="•"/>
                    </a:pPr>
                    <a:r>
                      <a:rPr lang="es-MX" altLang="ja-JP" sz="1200" b="1" dirty="0">
                        <a:latin typeface="Arial" pitchFamily="34" charset="0"/>
                        <a:cs typeface="Arial" pitchFamily="34" charset="0"/>
                      </a:rPr>
                      <a:t>Pero el </a:t>
                    </a:r>
                    <a:r>
                      <a:rPr lang="es-MX" altLang="ja-JP" sz="1200" b="1" dirty="0" err="1">
                        <a:latin typeface="Arial" pitchFamily="34" charset="0"/>
                        <a:cs typeface="Arial" pitchFamily="34" charset="0"/>
                      </a:rPr>
                      <a:t>Ipod</a:t>
                    </a:r>
                    <a:r>
                      <a:rPr lang="es-MX" altLang="ja-JP" sz="1200" b="1" dirty="0">
                        <a:latin typeface="Arial" pitchFamily="34" charset="0"/>
                        <a:cs typeface="Arial" pitchFamily="34" charset="0"/>
                      </a:rPr>
                      <a:t>, </a:t>
                    </a:r>
                    <a:r>
                      <a:rPr lang="es-MX" altLang="ja-JP" sz="1200" b="1" dirty="0" err="1">
                        <a:latin typeface="Arial" pitchFamily="34" charset="0"/>
                        <a:cs typeface="Arial" pitchFamily="34" charset="0"/>
                      </a:rPr>
                      <a:t>Iphone</a:t>
                    </a:r>
                    <a:r>
                      <a:rPr lang="es-MX" altLang="ja-JP" sz="1200" b="1" dirty="0">
                        <a:latin typeface="Arial" pitchFamily="34" charset="0"/>
                        <a:cs typeface="Arial" pitchFamily="34" charset="0"/>
                      </a:rPr>
                      <a:t> e </a:t>
                    </a:r>
                    <a:r>
                      <a:rPr lang="es-MX" altLang="ja-JP" sz="1200" b="1" dirty="0" err="1">
                        <a:latin typeface="Arial" pitchFamily="34" charset="0"/>
                        <a:cs typeface="Arial" pitchFamily="34" charset="0"/>
                      </a:rPr>
                      <a:t>Ipad</a:t>
                    </a:r>
                    <a:r>
                      <a:rPr lang="es-MX" altLang="ja-JP" sz="1200" b="1" dirty="0">
                        <a:latin typeface="Arial" pitchFamily="34" charset="0"/>
                        <a:cs typeface="Arial" pitchFamily="34" charset="0"/>
                      </a:rPr>
                      <a:t> redefinieron estos productos y sus industrias.</a:t>
                    </a:r>
                  </a:p>
                  <a:p>
                    <a:pPr eaLnBrk="1" hangingPunct="1">
                      <a:buFont typeface="Arial" charset="0"/>
                      <a:buChar char="•"/>
                    </a:pPr>
                    <a:r>
                      <a:rPr lang="es-MX" altLang="ja-JP" sz="1200" b="1" dirty="0">
                        <a:latin typeface="Arial" pitchFamily="34" charset="0"/>
                        <a:cs typeface="Arial" pitchFamily="34" charset="0"/>
                      </a:rPr>
                      <a:t>Hoy, Apple es la empresa mas valiosa del mundo.</a:t>
                    </a:r>
                  </a:p>
                </p:txBody>
              </p:sp>
            </p:grpSp>
            <p:sp>
              <p:nvSpPr>
                <p:cNvPr id="59" name="71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483190" y="4604221"/>
                  <a:ext cx="1620000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114300" indent="-1143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buFont typeface="Arial" charset="0"/>
                    <a:buChar char="•"/>
                  </a:pP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Anticipan e innovan</a:t>
                  </a:r>
                </a:p>
                <a:p>
                  <a:pPr eaLnBrk="1" hangingPunct="1">
                    <a:buFont typeface="Arial" charset="0"/>
                    <a:buChar char="•"/>
                  </a:pP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Crean la necesidad </a:t>
                  </a:r>
                </a:p>
                <a:p>
                  <a:pPr eaLnBrk="1" hangingPunct="1">
                    <a:buFont typeface="Arial" charset="0"/>
                    <a:buChar char="•"/>
                  </a:pP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Productos y servicios de alta </a:t>
                  </a:r>
                  <a:r>
                    <a:rPr lang="es-ES" altLang="ja-JP" sz="1000" b="1" u="sng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calidad</a:t>
                  </a: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.</a:t>
                  </a:r>
                </a:p>
              </p:txBody>
            </p:sp>
          </p:grpSp>
        </p:grpSp>
        <p:sp>
          <p:nvSpPr>
            <p:cNvPr id="52" name="Text Box 85"/>
            <p:cNvSpPr txBox="1">
              <a:spLocks noChangeArrowheads="1"/>
            </p:cNvSpPr>
            <p:nvPr/>
          </p:nvSpPr>
          <p:spPr bwMode="gray">
            <a:xfrm>
              <a:off x="1625510" y="6237312"/>
              <a:ext cx="6974881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s-MX"/>
              </a:defPPr>
              <a:lvl1pPr>
                <a:defRPr sz="1000" i="1">
                  <a:solidFill>
                    <a:prstClr val="black"/>
                  </a:solidFill>
                </a:defRPr>
              </a:lvl1pPr>
            </a:lstStyle>
            <a:p>
              <a:r>
                <a:rPr lang="es-MX" dirty="0"/>
                <a:t>Fuente: Elaboración PITTSA con base en </a:t>
              </a:r>
              <a:r>
                <a:rPr lang="es-ES" dirty="0"/>
                <a:t>La gestión del conocimiento en las organizaciones; José Luis Molina y Montserrat </a:t>
              </a:r>
              <a:r>
                <a:rPr lang="es-ES" dirty="0" err="1"/>
                <a:t>Marsal</a:t>
              </a:r>
              <a:r>
                <a:rPr lang="es-ES" dirty="0"/>
                <a:t> Serra, Negocios, Empresas y Economía, 2005, </a:t>
              </a:r>
              <a:r>
                <a:rPr lang="en-US" dirty="0"/>
                <a:t>Wall Street Journal, Apple's Tim Cook Makes Boldest Bets Yet With New iPhone, Apple Watch, </a:t>
              </a:r>
              <a:r>
                <a:rPr lang="en-US" dirty="0" err="1"/>
                <a:t>Octubre</a:t>
              </a:r>
              <a:r>
                <a:rPr lang="en-US" dirty="0"/>
                <a:t> 29 de 2014.</a:t>
              </a:r>
            </a:p>
          </p:txBody>
        </p:sp>
        <p:sp>
          <p:nvSpPr>
            <p:cNvPr id="53" name="73 CuadroTexto"/>
            <p:cNvSpPr txBox="1">
              <a:spLocks noChangeArrowheads="1"/>
            </p:cNvSpPr>
            <p:nvPr/>
          </p:nvSpPr>
          <p:spPr bwMode="auto">
            <a:xfrm>
              <a:off x="2486715" y="1497804"/>
              <a:ext cx="4619854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s-ES" altLang="ja-JP" sz="1500" b="1" u="sng" dirty="0">
                  <a:latin typeface="Arial" pitchFamily="34" charset="0"/>
                  <a:cs typeface="Arial" pitchFamily="34" charset="0"/>
                </a:rPr>
                <a:t>MAPA DE LA SATISFACCIÓN DEL MERCADO</a:t>
              </a:r>
            </a:p>
          </p:txBody>
        </p:sp>
      </p:grpSp>
      <p:sp>
        <p:nvSpPr>
          <p:cNvPr id="27" name="26 CuadroTexto"/>
          <p:cNvSpPr txBox="1"/>
          <p:nvPr/>
        </p:nvSpPr>
        <p:spPr>
          <a:xfrm>
            <a:off x="647564" y="14470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Apple es actualmente la empresa mas valiosa en el mundo por sus innovaciones en computadoras, teléfonos celulares y dispositivos móviles </a:t>
            </a:r>
          </a:p>
        </p:txBody>
      </p:sp>
      <p:sp>
        <p:nvSpPr>
          <p:cNvPr id="29" name="Rectangle 3"/>
          <p:cNvSpPr/>
          <p:nvPr/>
        </p:nvSpPr>
        <p:spPr>
          <a:xfrm>
            <a:off x="1247478" y="4510885"/>
            <a:ext cx="2630453" cy="102327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 7"/>
          <p:cNvSpPr/>
          <p:nvPr/>
        </p:nvSpPr>
        <p:spPr>
          <a:xfrm>
            <a:off x="3795419" y="4427468"/>
            <a:ext cx="182880" cy="18288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31" name="Grupo 30"/>
          <p:cNvGrpSpPr/>
          <p:nvPr/>
        </p:nvGrpSpPr>
        <p:grpSpPr>
          <a:xfrm>
            <a:off x="4155360" y="3064535"/>
            <a:ext cx="518842" cy="647112"/>
            <a:chOff x="4869854" y="2980162"/>
            <a:chExt cx="518842" cy="647112"/>
          </a:xfrm>
        </p:grpSpPr>
        <p:sp>
          <p:nvSpPr>
            <p:cNvPr id="32" name="Rectángulo 31"/>
            <p:cNvSpPr/>
            <p:nvPr/>
          </p:nvSpPr>
          <p:spPr>
            <a:xfrm>
              <a:off x="4986599" y="3253679"/>
              <a:ext cx="305237" cy="318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3" name="Picture 2" descr="Image result for logo apple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9854" y="2980162"/>
              <a:ext cx="518842" cy="647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17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191468576"/>
      </p:ext>
    </p:extLst>
  </p:cSld>
  <p:clrMapOvr>
    <a:masterClrMapping/>
  </p:clrMapOvr>
  <p:transition xmlns:p14="http://schemas.microsoft.com/office/powerpoint/2010/main"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22 Grupo"/>
          <p:cNvGrpSpPr/>
          <p:nvPr/>
        </p:nvGrpSpPr>
        <p:grpSpPr>
          <a:xfrm>
            <a:off x="1245984" y="1352841"/>
            <a:ext cx="7142440" cy="5293506"/>
            <a:chOff x="1245984" y="1497804"/>
            <a:chExt cx="7142440" cy="5293506"/>
          </a:xfrm>
        </p:grpSpPr>
        <p:grpSp>
          <p:nvGrpSpPr>
            <p:cNvPr id="20" name="19 Grupo"/>
            <p:cNvGrpSpPr/>
            <p:nvPr/>
          </p:nvGrpSpPr>
          <p:grpSpPr>
            <a:xfrm>
              <a:off x="1245984" y="1684124"/>
              <a:ext cx="5942012" cy="4508476"/>
              <a:chOff x="1245984" y="1684124"/>
              <a:chExt cx="5942012" cy="4508476"/>
            </a:xfrm>
          </p:grpSpPr>
          <p:grpSp>
            <p:nvGrpSpPr>
              <p:cNvPr id="4" name="3 Grupo"/>
              <p:cNvGrpSpPr/>
              <p:nvPr/>
            </p:nvGrpSpPr>
            <p:grpSpPr>
              <a:xfrm>
                <a:off x="1245984" y="1684124"/>
                <a:ext cx="5942012" cy="4508476"/>
                <a:chOff x="1494083" y="1656828"/>
                <a:chExt cx="5942012" cy="4508476"/>
              </a:xfrm>
            </p:grpSpPr>
            <p:cxnSp>
              <p:nvCxnSpPr>
                <p:cNvPr id="9" name="37 Conector recto de flecha"/>
                <p:cNvCxnSpPr/>
                <p:nvPr/>
              </p:nvCxnSpPr>
              <p:spPr>
                <a:xfrm rot="5400000" flipH="1" flipV="1">
                  <a:off x="-4942" y="3664423"/>
                  <a:ext cx="4017665" cy="2475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tailEnd type="stealth" w="lg" len="lg"/>
                </a:ln>
                <a:effectLst/>
              </p:spPr>
            </p:cxnSp>
            <p:cxnSp>
              <p:nvCxnSpPr>
                <p:cNvPr id="10" name="55 Conector recto de flecha"/>
                <p:cNvCxnSpPr/>
                <p:nvPr/>
              </p:nvCxnSpPr>
              <p:spPr>
                <a:xfrm>
                  <a:off x="2002653" y="5674493"/>
                  <a:ext cx="5433442" cy="5048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tailEnd type="stealth" w="lg" len="lg"/>
                </a:ln>
                <a:effectLst/>
              </p:spPr>
            </p:cxnSp>
            <p:sp>
              <p:nvSpPr>
                <p:cNvPr id="11" name="68 CuadroTexto"/>
                <p:cNvSpPr txBox="1">
                  <a:spLocks noChangeArrowheads="1"/>
                </p:cNvSpPr>
                <p:nvPr/>
              </p:nvSpPr>
              <p:spPr bwMode="auto">
                <a:xfrm>
                  <a:off x="5829060" y="1701101"/>
                  <a:ext cx="931665" cy="738664"/>
                </a:xfrm>
                <a:prstGeom prst="rect">
                  <a:avLst/>
                </a:prstGeom>
                <a:solidFill>
                  <a:sysClr val="window" lastClr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Servicio </a:t>
                  </a:r>
                  <a:b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</a:b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estándar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(a=b)</a:t>
                  </a:r>
                </a:p>
              </p:txBody>
            </p:sp>
            <p:sp>
              <p:nvSpPr>
                <p:cNvPr id="12" name="73 CuadroTexto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-258784" y="3481503"/>
                  <a:ext cx="3936622" cy="4308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Velocidad de cambio en el mercado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(a)</a:t>
                  </a:r>
                </a:p>
              </p:txBody>
            </p:sp>
            <p:sp>
              <p:nvSpPr>
                <p:cNvPr id="13" name="24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050782" y="5795972"/>
                  <a:ext cx="5344369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200" b="1" dirty="0">
                      <a:latin typeface="Arial" pitchFamily="34" charset="0"/>
                      <a:cs typeface="Arial" pitchFamily="34" charset="0"/>
                    </a:rPr>
                    <a:t>Velocidad de aprendizaje  de la empresa</a:t>
                  </a:r>
                </a:p>
                <a:p>
                  <a:pPr algn="ctr" eaLnBrk="1" hangingPunct="1"/>
                  <a:r>
                    <a:rPr lang="es-ES" altLang="ja-JP" sz="1200" b="1" dirty="0">
                      <a:latin typeface="Arial" pitchFamily="34" charset="0"/>
                      <a:cs typeface="Arial" pitchFamily="34" charset="0"/>
                    </a:rPr>
                    <a:t>(b)</a:t>
                  </a:r>
                </a:p>
              </p:txBody>
            </p:sp>
            <p:sp>
              <p:nvSpPr>
                <p:cNvPr id="14" name="65 Rectángulo"/>
                <p:cNvSpPr/>
                <p:nvPr/>
              </p:nvSpPr>
              <p:spPr>
                <a:xfrm>
                  <a:off x="1999455" y="2475972"/>
                  <a:ext cx="3726453" cy="3189287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altLang="ja-JP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" name="14 Triángulo rectángulo"/>
                <p:cNvSpPr>
                  <a:spLocks noChangeArrowheads="1"/>
                </p:cNvSpPr>
                <p:nvPr/>
              </p:nvSpPr>
              <p:spPr bwMode="auto">
                <a:xfrm flipH="1">
                  <a:off x="2007803" y="2485497"/>
                  <a:ext cx="3712753" cy="3181217"/>
                </a:xfrm>
                <a:prstGeom prst="rtTriangle">
                  <a:avLst/>
                </a:prstGeom>
                <a:solidFill>
                  <a:srgbClr val="009900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MX" altLang="ja-JP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" name="69 CuadroTexto"/>
                <p:cNvSpPr txBox="1">
                  <a:spLocks noChangeArrowheads="1"/>
                </p:cNvSpPr>
                <p:nvPr/>
              </p:nvSpPr>
              <p:spPr bwMode="auto">
                <a:xfrm>
                  <a:off x="4567883" y="4060274"/>
                  <a:ext cx="1344622" cy="11695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u="sng" dirty="0">
                      <a:latin typeface="Arial" pitchFamily="34" charset="0"/>
                      <a:cs typeface="Arial" pitchFamily="34" charset="0"/>
                    </a:rPr>
                    <a:t>Calidad</a:t>
                  </a:r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 superior y creación de necesidades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 &lt; b)</a:t>
                  </a:r>
                </a:p>
              </p:txBody>
            </p:sp>
            <p:sp>
              <p:nvSpPr>
                <p:cNvPr id="17" name="16 Forma libre"/>
                <p:cNvSpPr/>
                <p:nvPr/>
              </p:nvSpPr>
              <p:spPr>
                <a:xfrm>
                  <a:off x="2008833" y="2469628"/>
                  <a:ext cx="3721100" cy="3200400"/>
                </a:xfrm>
                <a:custGeom>
                  <a:avLst/>
                  <a:gdLst>
                    <a:gd name="connsiteX0" fmla="*/ 0 w 3721100"/>
                    <a:gd name="connsiteY0" fmla="*/ 0 h 3200400"/>
                    <a:gd name="connsiteX1" fmla="*/ 0 w 3721100"/>
                    <a:gd name="connsiteY1" fmla="*/ 3200400 h 3200400"/>
                    <a:gd name="connsiteX2" fmla="*/ 3721100 w 3721100"/>
                    <a:gd name="connsiteY2" fmla="*/ 6350 h 3200400"/>
                    <a:gd name="connsiteX3" fmla="*/ 0 w 3721100"/>
                    <a:gd name="connsiteY3" fmla="*/ 0 h 320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21100" h="3200400">
                      <a:moveTo>
                        <a:pt x="0" y="0"/>
                      </a:moveTo>
                      <a:lnTo>
                        <a:pt x="0" y="3200400"/>
                      </a:lnTo>
                      <a:lnTo>
                        <a:pt x="3721100" y="63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0000">
                    <a:alpha val="50195"/>
                  </a:srgbClr>
                </a:solidFill>
                <a:ln>
                  <a:noFill/>
                </a:ln>
              </p:spPr>
              <p:txBody>
                <a:bodyPr wrap="none" anchor="ctr"/>
                <a:lstStyle/>
                <a:p>
                  <a:endParaRPr lang="es-MX" altLang="ja-JP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61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981750" y="2494372"/>
                  <a:ext cx="1208985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Mal servicio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 &gt;b)</a:t>
                  </a:r>
                </a:p>
              </p:txBody>
            </p:sp>
            <p:cxnSp>
              <p:nvCxnSpPr>
                <p:cNvPr id="19" name="Straight Arrow Connector 2"/>
                <p:cNvCxnSpPr/>
                <p:nvPr/>
              </p:nvCxnSpPr>
              <p:spPr>
                <a:xfrm flipV="1">
                  <a:off x="2008833" y="2279128"/>
                  <a:ext cx="3954472" cy="340041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prstDash val="dash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" name="4 Grupo"/>
              <p:cNvGrpSpPr/>
              <p:nvPr/>
            </p:nvGrpSpPr>
            <p:grpSpPr>
              <a:xfrm>
                <a:off x="1713347" y="3002797"/>
                <a:ext cx="2758179" cy="2687479"/>
                <a:chOff x="1508112" y="2564904"/>
                <a:chExt cx="2758179" cy="2687479"/>
              </a:xfrm>
            </p:grpSpPr>
            <p:sp>
              <p:nvSpPr>
                <p:cNvPr id="6" name="71 CuadroTexto"/>
                <p:cNvSpPr txBox="1">
                  <a:spLocks noChangeArrowheads="1"/>
                </p:cNvSpPr>
                <p:nvPr/>
              </p:nvSpPr>
              <p:spPr bwMode="auto">
                <a:xfrm>
                  <a:off x="1508112" y="2564904"/>
                  <a:ext cx="2758179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114300" indent="-1143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buFont typeface="Arial" charset="0"/>
                    <a:buChar char="•"/>
                  </a:pP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Empresas rezagadas de las necesidades </a:t>
                  </a:r>
                  <a:b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</a:b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del mercado.</a:t>
                  </a:r>
                </a:p>
                <a:p>
                  <a:pPr eaLnBrk="1" hangingPunct="1">
                    <a:buFont typeface="Arial" charset="0"/>
                    <a:buChar char="•"/>
                  </a:pP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Imitadoras de los productos.</a:t>
                  </a:r>
                </a:p>
                <a:p>
                  <a:pPr eaLnBrk="1" hangingPunct="1">
                    <a:buFont typeface="Arial" charset="0"/>
                    <a:buChar char="•"/>
                  </a:pP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Malas copias de productos y servicios.</a:t>
                  </a:r>
                </a:p>
              </p:txBody>
            </p:sp>
            <p:sp>
              <p:nvSpPr>
                <p:cNvPr id="7" name="Rectangle 3"/>
                <p:cNvSpPr/>
                <p:nvPr/>
              </p:nvSpPr>
              <p:spPr>
                <a:xfrm>
                  <a:off x="1546372" y="3388731"/>
                  <a:ext cx="1024069" cy="186365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Oval 7"/>
                <p:cNvSpPr/>
                <p:nvPr/>
              </p:nvSpPr>
              <p:spPr>
                <a:xfrm>
                  <a:off x="2463954" y="3308603"/>
                  <a:ext cx="182880" cy="18288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/>
                </a:p>
              </p:txBody>
            </p:sp>
          </p:grpSp>
        </p:grpSp>
        <p:sp>
          <p:nvSpPr>
            <p:cNvPr id="21" name="Text Box 85"/>
            <p:cNvSpPr txBox="1">
              <a:spLocks noChangeArrowheads="1"/>
            </p:cNvSpPr>
            <p:nvPr/>
          </p:nvSpPr>
          <p:spPr bwMode="gray">
            <a:xfrm>
              <a:off x="1413543" y="6237312"/>
              <a:ext cx="6974881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s-MX"/>
              </a:defPPr>
              <a:lvl1pPr>
                <a:defRPr sz="1000" i="1">
                  <a:solidFill>
                    <a:prstClr val="black"/>
                  </a:solidFill>
                </a:defRPr>
              </a:lvl1pPr>
            </a:lstStyle>
            <a:p>
              <a:r>
                <a:rPr lang="es-MX" dirty="0"/>
                <a:t>Fuente: Elaboración PITTSA con base en </a:t>
              </a:r>
              <a:r>
                <a:rPr lang="es-ES" dirty="0"/>
                <a:t>La gestión del conocimiento en las organizaciones; José Luis Molina y Montserrat </a:t>
              </a:r>
              <a:r>
                <a:rPr lang="es-ES" dirty="0" err="1"/>
                <a:t>Marsal</a:t>
              </a:r>
              <a:r>
                <a:rPr lang="es-ES" dirty="0"/>
                <a:t> Serra, Negocios, Empresas y Economía, 2005, </a:t>
              </a:r>
              <a:r>
                <a:rPr lang="en-US" dirty="0"/>
                <a:t>Wall Street Journal, Apple's Tim Cook Makes Boldest Bets Yet With New iPhone, Apple Watch, </a:t>
              </a:r>
              <a:r>
                <a:rPr lang="en-US" dirty="0" err="1"/>
                <a:t>Octubre</a:t>
              </a:r>
              <a:r>
                <a:rPr lang="en-US" dirty="0"/>
                <a:t> 29 de 2014.</a:t>
              </a:r>
            </a:p>
          </p:txBody>
        </p:sp>
        <p:sp>
          <p:nvSpPr>
            <p:cNvPr id="22" name="73 CuadroTexto"/>
            <p:cNvSpPr txBox="1">
              <a:spLocks noChangeArrowheads="1"/>
            </p:cNvSpPr>
            <p:nvPr/>
          </p:nvSpPr>
          <p:spPr bwMode="auto">
            <a:xfrm>
              <a:off x="2486715" y="1497804"/>
              <a:ext cx="4619854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s-ES" altLang="ja-JP" sz="1500" b="1" u="sng" dirty="0">
                  <a:latin typeface="Arial" pitchFamily="34" charset="0"/>
                  <a:cs typeface="Arial" pitchFamily="34" charset="0"/>
                </a:rPr>
                <a:t>MAPA DE LA SATISFACCIÓN DEL MERCADO</a:t>
              </a:r>
            </a:p>
          </p:txBody>
        </p:sp>
      </p:grpSp>
      <p:sp>
        <p:nvSpPr>
          <p:cNvPr id="25" name="24 CuadroTexto"/>
          <p:cNvSpPr txBox="1"/>
          <p:nvPr/>
        </p:nvSpPr>
        <p:spPr>
          <a:xfrm>
            <a:off x="647564" y="148282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Las empresas rezagadas en la innovación ofrecen productos por debajo de las expectativas de los consumidores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18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8775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36 Grupo"/>
          <p:cNvGrpSpPr/>
          <p:nvPr/>
        </p:nvGrpSpPr>
        <p:grpSpPr>
          <a:xfrm>
            <a:off x="1135615" y="1320450"/>
            <a:ext cx="7108793" cy="5293506"/>
            <a:chOff x="1245984" y="1497804"/>
            <a:chExt cx="7108793" cy="5293506"/>
          </a:xfrm>
        </p:grpSpPr>
        <p:grpSp>
          <p:nvGrpSpPr>
            <p:cNvPr id="34" name="33 Grupo"/>
            <p:cNvGrpSpPr/>
            <p:nvPr/>
          </p:nvGrpSpPr>
          <p:grpSpPr>
            <a:xfrm>
              <a:off x="1245984" y="1684124"/>
              <a:ext cx="5942012" cy="4508476"/>
              <a:chOff x="1245984" y="1684124"/>
              <a:chExt cx="5942012" cy="4508476"/>
            </a:xfrm>
          </p:grpSpPr>
          <p:grpSp>
            <p:nvGrpSpPr>
              <p:cNvPr id="4" name="3 Grupo"/>
              <p:cNvGrpSpPr/>
              <p:nvPr/>
            </p:nvGrpSpPr>
            <p:grpSpPr>
              <a:xfrm>
                <a:off x="1245984" y="1684124"/>
                <a:ext cx="5942012" cy="4508476"/>
                <a:chOff x="1494083" y="1656828"/>
                <a:chExt cx="5942012" cy="4508476"/>
              </a:xfrm>
            </p:grpSpPr>
            <p:cxnSp>
              <p:nvCxnSpPr>
                <p:cNvPr id="11" name="37 Conector recto de flecha"/>
                <p:cNvCxnSpPr/>
                <p:nvPr/>
              </p:nvCxnSpPr>
              <p:spPr>
                <a:xfrm rot="5400000" flipH="1" flipV="1">
                  <a:off x="-4942" y="3664423"/>
                  <a:ext cx="4017665" cy="2475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tailEnd type="stealth" w="lg" len="lg"/>
                </a:ln>
                <a:effectLst/>
              </p:spPr>
            </p:cxnSp>
            <p:cxnSp>
              <p:nvCxnSpPr>
                <p:cNvPr id="12" name="55 Conector recto de flecha"/>
                <p:cNvCxnSpPr/>
                <p:nvPr/>
              </p:nvCxnSpPr>
              <p:spPr>
                <a:xfrm>
                  <a:off x="2002653" y="5674493"/>
                  <a:ext cx="5433442" cy="5048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tailEnd type="stealth" w="lg" len="lg"/>
                </a:ln>
                <a:effectLst/>
              </p:spPr>
            </p:cxnSp>
            <p:sp>
              <p:nvSpPr>
                <p:cNvPr id="13" name="68 CuadroTexto"/>
                <p:cNvSpPr txBox="1">
                  <a:spLocks noChangeArrowheads="1"/>
                </p:cNvSpPr>
                <p:nvPr/>
              </p:nvSpPr>
              <p:spPr bwMode="auto">
                <a:xfrm>
                  <a:off x="5829060" y="1701101"/>
                  <a:ext cx="931665" cy="738664"/>
                </a:xfrm>
                <a:prstGeom prst="rect">
                  <a:avLst/>
                </a:prstGeom>
                <a:solidFill>
                  <a:sysClr val="window" lastClr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Servicio </a:t>
                  </a:r>
                  <a:b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</a:b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estándar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altLang="ja-JP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(a=b)</a:t>
                  </a:r>
                </a:p>
              </p:txBody>
            </p:sp>
            <p:sp>
              <p:nvSpPr>
                <p:cNvPr id="14" name="73 CuadroTexto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-258784" y="3481503"/>
                  <a:ext cx="3936622" cy="4308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Velocidad de cambio en el mercado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(a)</a:t>
                  </a:r>
                </a:p>
              </p:txBody>
            </p:sp>
            <p:sp>
              <p:nvSpPr>
                <p:cNvPr id="15" name="24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050782" y="5795972"/>
                  <a:ext cx="5344369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200" b="1" dirty="0">
                      <a:latin typeface="Arial" pitchFamily="34" charset="0"/>
                      <a:cs typeface="Arial" pitchFamily="34" charset="0"/>
                    </a:rPr>
                    <a:t>Velocidad de aprendizaje  de la empresa</a:t>
                  </a:r>
                </a:p>
                <a:p>
                  <a:pPr algn="ctr" eaLnBrk="1" hangingPunct="1"/>
                  <a:r>
                    <a:rPr lang="es-ES" altLang="ja-JP" sz="1200" b="1" dirty="0">
                      <a:latin typeface="Arial" pitchFamily="34" charset="0"/>
                      <a:cs typeface="Arial" pitchFamily="34" charset="0"/>
                    </a:rPr>
                    <a:t>(b)</a:t>
                  </a:r>
                </a:p>
              </p:txBody>
            </p:sp>
            <p:sp>
              <p:nvSpPr>
                <p:cNvPr id="16" name="65 Rectángulo"/>
                <p:cNvSpPr/>
                <p:nvPr/>
              </p:nvSpPr>
              <p:spPr>
                <a:xfrm>
                  <a:off x="1999455" y="2475972"/>
                  <a:ext cx="3726453" cy="3189287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altLang="ja-JP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16 Triángulo rectángulo"/>
                <p:cNvSpPr>
                  <a:spLocks noChangeArrowheads="1"/>
                </p:cNvSpPr>
                <p:nvPr/>
              </p:nvSpPr>
              <p:spPr bwMode="auto">
                <a:xfrm flipH="1">
                  <a:off x="2007803" y="2485497"/>
                  <a:ext cx="3712753" cy="3181217"/>
                </a:xfrm>
                <a:prstGeom prst="rtTriangle">
                  <a:avLst/>
                </a:prstGeom>
                <a:solidFill>
                  <a:srgbClr val="009900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MX" altLang="ja-JP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69 CuadroTexto"/>
                <p:cNvSpPr txBox="1">
                  <a:spLocks noChangeArrowheads="1"/>
                </p:cNvSpPr>
                <p:nvPr/>
              </p:nvSpPr>
              <p:spPr bwMode="auto">
                <a:xfrm>
                  <a:off x="4445222" y="4060274"/>
                  <a:ext cx="1344622" cy="11695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u="sng" dirty="0">
                      <a:latin typeface="Arial" pitchFamily="34" charset="0"/>
                      <a:cs typeface="Arial" pitchFamily="34" charset="0"/>
                    </a:rPr>
                    <a:t>Calidad</a:t>
                  </a:r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 superior y creación de necesidades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 &lt; b)</a:t>
                  </a:r>
                </a:p>
              </p:txBody>
            </p:sp>
            <p:sp>
              <p:nvSpPr>
                <p:cNvPr id="19" name="18 Forma libre"/>
                <p:cNvSpPr/>
                <p:nvPr/>
              </p:nvSpPr>
              <p:spPr>
                <a:xfrm>
                  <a:off x="2008833" y="2469628"/>
                  <a:ext cx="3721100" cy="3200400"/>
                </a:xfrm>
                <a:custGeom>
                  <a:avLst/>
                  <a:gdLst>
                    <a:gd name="connsiteX0" fmla="*/ 0 w 3721100"/>
                    <a:gd name="connsiteY0" fmla="*/ 0 h 3200400"/>
                    <a:gd name="connsiteX1" fmla="*/ 0 w 3721100"/>
                    <a:gd name="connsiteY1" fmla="*/ 3200400 h 3200400"/>
                    <a:gd name="connsiteX2" fmla="*/ 3721100 w 3721100"/>
                    <a:gd name="connsiteY2" fmla="*/ 6350 h 3200400"/>
                    <a:gd name="connsiteX3" fmla="*/ 0 w 3721100"/>
                    <a:gd name="connsiteY3" fmla="*/ 0 h 320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21100" h="3200400">
                      <a:moveTo>
                        <a:pt x="0" y="0"/>
                      </a:moveTo>
                      <a:lnTo>
                        <a:pt x="0" y="3200400"/>
                      </a:lnTo>
                      <a:lnTo>
                        <a:pt x="3721100" y="63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0000">
                    <a:alpha val="50195"/>
                  </a:srgbClr>
                </a:solidFill>
                <a:ln>
                  <a:noFill/>
                </a:ln>
              </p:spPr>
              <p:txBody>
                <a:bodyPr wrap="none" anchor="ctr"/>
                <a:lstStyle/>
                <a:p>
                  <a:endParaRPr lang="es-MX" altLang="ja-JP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" name="61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981750" y="2494372"/>
                  <a:ext cx="1208985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Mal servicio</a:t>
                  </a:r>
                </a:p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(a &gt;b)</a:t>
                  </a:r>
                </a:p>
              </p:txBody>
            </p:sp>
            <p:cxnSp>
              <p:nvCxnSpPr>
                <p:cNvPr id="21" name="Straight Arrow Connector 2"/>
                <p:cNvCxnSpPr/>
                <p:nvPr/>
              </p:nvCxnSpPr>
              <p:spPr>
                <a:xfrm flipV="1">
                  <a:off x="2008833" y="2279128"/>
                  <a:ext cx="3954472" cy="340041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prstDash val="dash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Group 9"/>
              <p:cNvGrpSpPr/>
              <p:nvPr/>
            </p:nvGrpSpPr>
            <p:grpSpPr>
              <a:xfrm>
                <a:off x="2086181" y="4244973"/>
                <a:ext cx="2053771" cy="912219"/>
                <a:chOff x="2061029" y="4156046"/>
                <a:chExt cx="2053771" cy="912219"/>
              </a:xfrm>
            </p:grpSpPr>
            <p:sp>
              <p:nvSpPr>
                <p:cNvPr id="28" name="71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136072" y="4206926"/>
                  <a:ext cx="1351902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114300" indent="-1143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marL="0" indent="0" eaLnBrk="1" hangingPunct="1"/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Riesgo de </a:t>
                  </a:r>
                  <a:b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</a:b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demandas </a:t>
                  </a:r>
                  <a:b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</a:b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legales </a:t>
                  </a:r>
                  <a:b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</a:br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por PI</a:t>
                  </a:r>
                </a:p>
              </p:txBody>
            </p:sp>
            <p:sp>
              <p:nvSpPr>
                <p:cNvPr id="29" name="71 CuadroTexto"/>
                <p:cNvSpPr txBox="1">
                  <a:spLocks noChangeArrowheads="1"/>
                </p:cNvSpPr>
                <p:nvPr/>
              </p:nvSpPr>
              <p:spPr bwMode="auto">
                <a:xfrm>
                  <a:off x="2727969" y="4405598"/>
                  <a:ext cx="1351902" cy="5539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114300" indent="-1143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marL="0" indent="0" algn="r" eaLnBrk="1" hangingPunct="1"/>
                  <a:r>
                    <a:rPr lang="es-ES" altLang="ja-JP" sz="10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Protección de patrimonio intelectual</a:t>
                  </a:r>
                </a:p>
              </p:txBody>
            </p:sp>
            <p:sp>
              <p:nvSpPr>
                <p:cNvPr id="30" name="Flowchart: Process 1"/>
                <p:cNvSpPr/>
                <p:nvPr/>
              </p:nvSpPr>
              <p:spPr>
                <a:xfrm>
                  <a:off x="2061029" y="4156046"/>
                  <a:ext cx="2053771" cy="912219"/>
                </a:xfrm>
                <a:prstGeom prst="flowChartProcess">
                  <a:avLst/>
                </a:prstGeom>
                <a:noFill/>
                <a:ln w="28575">
                  <a:solidFill>
                    <a:schemeClr val="accent5">
                      <a:lumMod val="7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10"/>
              <p:cNvGrpSpPr/>
              <p:nvPr/>
            </p:nvGrpSpPr>
            <p:grpSpPr>
              <a:xfrm>
                <a:off x="5744396" y="4608426"/>
                <a:ext cx="699812" cy="422151"/>
                <a:chOff x="7181445" y="4877840"/>
                <a:chExt cx="699812" cy="422151"/>
              </a:xfrm>
            </p:grpSpPr>
            <p:sp>
              <p:nvSpPr>
                <p:cNvPr id="32" name="Flowchart: Process 29"/>
                <p:cNvSpPr/>
                <p:nvPr/>
              </p:nvSpPr>
              <p:spPr>
                <a:xfrm>
                  <a:off x="7181445" y="4877840"/>
                  <a:ext cx="699812" cy="422151"/>
                </a:xfrm>
                <a:prstGeom prst="flowChartProcess">
                  <a:avLst/>
                </a:prstGeom>
                <a:noFill/>
                <a:ln w="28575">
                  <a:solidFill>
                    <a:schemeClr val="accent5">
                      <a:lumMod val="7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3" name="61 CuadroTexto"/>
                <p:cNvSpPr txBox="1">
                  <a:spLocks noChangeArrowheads="1"/>
                </p:cNvSpPr>
                <p:nvPr/>
              </p:nvSpPr>
              <p:spPr bwMode="auto">
                <a:xfrm>
                  <a:off x="7359527" y="4963186"/>
                  <a:ext cx="364202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/>
                  <a:r>
                    <a:rPr lang="es-ES" altLang="ja-JP" sz="1400" b="1" dirty="0">
                      <a:latin typeface="Arial" pitchFamily="34" charset="0"/>
                      <a:cs typeface="Arial" pitchFamily="34" charset="0"/>
                    </a:rPr>
                    <a:t>PI</a:t>
                  </a:r>
                </a:p>
              </p:txBody>
            </p:sp>
          </p:grpSp>
        </p:grpSp>
        <p:sp>
          <p:nvSpPr>
            <p:cNvPr id="35" name="Text Box 85"/>
            <p:cNvSpPr txBox="1">
              <a:spLocks noChangeArrowheads="1"/>
            </p:cNvSpPr>
            <p:nvPr/>
          </p:nvSpPr>
          <p:spPr bwMode="gray">
            <a:xfrm>
              <a:off x="1379896" y="6237312"/>
              <a:ext cx="6974881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s-MX"/>
              </a:defPPr>
              <a:lvl1pPr>
                <a:defRPr sz="1000" i="1">
                  <a:solidFill>
                    <a:prstClr val="black"/>
                  </a:solidFill>
                </a:defRPr>
              </a:lvl1pPr>
            </a:lstStyle>
            <a:p>
              <a:r>
                <a:rPr lang="es-MX" dirty="0"/>
                <a:t>Fuente: Elaboración PITTSA con base en </a:t>
              </a:r>
              <a:r>
                <a:rPr lang="es-ES" dirty="0"/>
                <a:t>La gestión del conocimiento en las organizaciones; José Luis Molina y Montserrat </a:t>
              </a:r>
              <a:r>
                <a:rPr lang="es-ES" dirty="0" err="1"/>
                <a:t>Marsal</a:t>
              </a:r>
              <a:r>
                <a:rPr lang="es-ES" dirty="0"/>
                <a:t> Serra, Negocios, Empresas y Economía, 2005, </a:t>
              </a:r>
              <a:r>
                <a:rPr lang="en-US" dirty="0"/>
                <a:t>Wall Street Journal, Apple's Tim Cook Makes Boldest Bets Yet With New iPhone, Apple Watch, </a:t>
              </a:r>
              <a:r>
                <a:rPr lang="en-US" dirty="0" err="1"/>
                <a:t>Octubre</a:t>
              </a:r>
              <a:r>
                <a:rPr lang="en-US" dirty="0"/>
                <a:t> 29 de 2014.</a:t>
              </a:r>
            </a:p>
          </p:txBody>
        </p:sp>
        <p:sp>
          <p:nvSpPr>
            <p:cNvPr id="36" name="73 CuadroTexto"/>
            <p:cNvSpPr txBox="1">
              <a:spLocks noChangeArrowheads="1"/>
            </p:cNvSpPr>
            <p:nvPr/>
          </p:nvSpPr>
          <p:spPr bwMode="auto">
            <a:xfrm>
              <a:off x="2486715" y="1497804"/>
              <a:ext cx="4619854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s-ES" altLang="ja-JP" sz="1500" b="1" u="sng" dirty="0">
                  <a:latin typeface="Arial" pitchFamily="34" charset="0"/>
                  <a:cs typeface="Arial" pitchFamily="34" charset="0"/>
                </a:rPr>
                <a:t>MAPA DE LA SATISFACCIÓN DEL MERCADO</a:t>
              </a:r>
            </a:p>
          </p:txBody>
        </p:sp>
      </p:grpSp>
      <p:sp>
        <p:nvSpPr>
          <p:cNvPr id="39" name="38 CuadroTexto"/>
          <p:cNvSpPr txBox="1"/>
          <p:nvPr/>
        </p:nvSpPr>
        <p:spPr>
          <a:xfrm>
            <a:off x="647564" y="47923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 Propiedad Intelectual protege los derechos de las empresas innovadoras</a:t>
            </a:r>
          </a:p>
        </p:txBody>
      </p:sp>
      <p:sp>
        <p:nvSpPr>
          <p:cNvPr id="41" name="Rectangle 3"/>
          <p:cNvSpPr/>
          <p:nvPr/>
        </p:nvSpPr>
        <p:spPr>
          <a:xfrm>
            <a:off x="1637765" y="3398009"/>
            <a:ext cx="2532791" cy="21250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 7"/>
          <p:cNvSpPr/>
          <p:nvPr/>
        </p:nvSpPr>
        <p:spPr>
          <a:xfrm>
            <a:off x="4074187" y="3324746"/>
            <a:ext cx="182880" cy="18288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19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506248192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258 Grupo"/>
          <p:cNvGrpSpPr/>
          <p:nvPr/>
        </p:nvGrpSpPr>
        <p:grpSpPr>
          <a:xfrm>
            <a:off x="-2387913" y="1228366"/>
            <a:ext cx="4770438" cy="5121510"/>
            <a:chOff x="-2395538" y="664944"/>
            <a:chExt cx="4770438" cy="4824413"/>
          </a:xfrm>
        </p:grpSpPr>
        <p:sp>
          <p:nvSpPr>
            <p:cNvPr id="154" name="AutoShape 2"/>
            <p:cNvSpPr>
              <a:spLocks noChangeArrowheads="1"/>
            </p:cNvSpPr>
            <p:nvPr/>
          </p:nvSpPr>
          <p:spPr bwMode="ltGray">
            <a:xfrm rot="5400000">
              <a:off x="-2422526" y="691932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1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-1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155" name="AutoShape 3"/>
            <p:cNvSpPr>
              <a:spLocks noChangeArrowheads="1"/>
            </p:cNvSpPr>
            <p:nvPr/>
          </p:nvSpPr>
          <p:spPr bwMode="ltGray">
            <a:xfrm rot="5400000" flipH="1">
              <a:off x="-1695005" y="1441376"/>
              <a:ext cx="3388424" cy="3301712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3"/>
                    <a:pt x="10855" y="10769"/>
                    <a:pt x="10856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gradFill rotWithShape="0">
              <a:gsLst>
                <a:gs pos="0">
                  <a:srgbClr val="B8CCFE">
                    <a:gamma/>
                    <a:tint val="39216"/>
                    <a:invGamma/>
                  </a:srgbClr>
                </a:gs>
                <a:gs pos="100000">
                  <a:srgbClr val="B8CCFE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MX"/>
            </a:p>
          </p:txBody>
        </p:sp>
      </p:grpSp>
      <p:sp>
        <p:nvSpPr>
          <p:cNvPr id="63" name="AutoShape 6"/>
          <p:cNvSpPr>
            <a:spLocks noChangeArrowheads="1"/>
          </p:cNvSpPr>
          <p:nvPr/>
        </p:nvSpPr>
        <p:spPr bwMode="gray">
          <a:xfrm>
            <a:off x="2302057" y="1882681"/>
            <a:ext cx="5220000" cy="67614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</a:gradFill>
          <a:ln w="28575" algn="ctr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1" dirty="0">
              <a:latin typeface="Arial Narrow" pitchFamily="34" charset="0"/>
            </a:endParaRPr>
          </a:p>
        </p:txBody>
      </p:sp>
      <p:sp>
        <p:nvSpPr>
          <p:cNvPr id="62" name="AutoShape 5"/>
          <p:cNvSpPr>
            <a:spLocks noChangeArrowheads="1"/>
          </p:cNvSpPr>
          <p:nvPr/>
        </p:nvSpPr>
        <p:spPr bwMode="gray">
          <a:xfrm>
            <a:off x="2699570" y="2901908"/>
            <a:ext cx="5220000" cy="67614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</a:gradFill>
          <a:ln w="28575" algn="ctr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 dirty="0">
              <a:latin typeface="Arial Narrow" pitchFamily="34" charset="0"/>
            </a:endParaRPr>
          </a:p>
        </p:txBody>
      </p:sp>
      <p:sp>
        <p:nvSpPr>
          <p:cNvPr id="102" name="AutoShape 6"/>
          <p:cNvSpPr>
            <a:spLocks noChangeArrowheads="1"/>
          </p:cNvSpPr>
          <p:nvPr/>
        </p:nvSpPr>
        <p:spPr bwMode="gray">
          <a:xfrm>
            <a:off x="2302057" y="5066139"/>
            <a:ext cx="5220000" cy="67614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</a:gradFill>
          <a:ln w="28575" algn="ctr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" i="1" dirty="0"/>
          </a:p>
        </p:txBody>
      </p:sp>
      <p:sp>
        <p:nvSpPr>
          <p:cNvPr id="172" name="Text Box 13"/>
          <p:cNvSpPr txBox="1">
            <a:spLocks noChangeArrowheads="1"/>
          </p:cNvSpPr>
          <p:nvPr/>
        </p:nvSpPr>
        <p:spPr bwMode="gray">
          <a:xfrm>
            <a:off x="3054464" y="2916817"/>
            <a:ext cx="4680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i="1" dirty="0"/>
              <a:t>Comportamiento del Mercado Tecnológico</a:t>
            </a:r>
          </a:p>
          <a:p>
            <a:r>
              <a:rPr lang="es-MX" i="1" dirty="0"/>
              <a:t>Producto-Velocidad de Cambio-Consumidor </a:t>
            </a:r>
          </a:p>
        </p:txBody>
      </p:sp>
      <p:sp>
        <p:nvSpPr>
          <p:cNvPr id="184" name="Text Box 2"/>
          <p:cNvSpPr txBox="1">
            <a:spLocks noChangeArrowheads="1"/>
          </p:cNvSpPr>
          <p:nvPr/>
        </p:nvSpPr>
        <p:spPr bwMode="auto">
          <a:xfrm>
            <a:off x="2013860" y="544336"/>
            <a:ext cx="510063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74650" indent="-374650" algn="ctr" defTabSz="762000">
              <a:defRPr/>
            </a:pPr>
            <a:r>
              <a:rPr lang="es-ES_tradnl" sz="3600" b="1" spc="300" dirty="0">
                <a:solidFill>
                  <a:srgbClr val="254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CONTENIDO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775623" y="1955200"/>
            <a:ext cx="4746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i="1" dirty="0" smtClean="0"/>
              <a:t> La importancia de la valuación de los bienes intangibles  </a:t>
            </a:r>
            <a:endParaRPr lang="es-ES" i="1" dirty="0"/>
          </a:p>
        </p:txBody>
      </p:sp>
      <p:sp>
        <p:nvSpPr>
          <p:cNvPr id="2" name="Elipse 1"/>
          <p:cNvSpPr/>
          <p:nvPr/>
        </p:nvSpPr>
        <p:spPr>
          <a:xfrm>
            <a:off x="1436302" y="1770755"/>
            <a:ext cx="900000" cy="90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8" name="Elipse 77"/>
          <p:cNvSpPr/>
          <p:nvPr/>
        </p:nvSpPr>
        <p:spPr>
          <a:xfrm>
            <a:off x="1526302" y="1860755"/>
            <a:ext cx="720000" cy="720000"/>
          </a:xfrm>
          <a:prstGeom prst="ellipse">
            <a:avLst/>
          </a:prstGeom>
          <a:solidFill>
            <a:schemeClr val="bg1"/>
          </a:soli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s-MX">
              <a:solidFill>
                <a:schemeClr val="tx1"/>
              </a:solidFill>
            </a:endParaRPr>
          </a:p>
        </p:txBody>
      </p:sp>
      <p:sp>
        <p:nvSpPr>
          <p:cNvPr id="79" name="Elipse 78"/>
          <p:cNvSpPr/>
          <p:nvPr/>
        </p:nvSpPr>
        <p:spPr>
          <a:xfrm>
            <a:off x="1889570" y="2789982"/>
            <a:ext cx="900000" cy="90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/>
          </a:p>
        </p:txBody>
      </p:sp>
      <p:sp>
        <p:nvSpPr>
          <p:cNvPr id="80" name="Elipse 79"/>
          <p:cNvSpPr/>
          <p:nvPr/>
        </p:nvSpPr>
        <p:spPr>
          <a:xfrm>
            <a:off x="1979570" y="2879982"/>
            <a:ext cx="720000" cy="720000"/>
          </a:xfrm>
          <a:prstGeom prst="ellipse">
            <a:avLst/>
          </a:prstGeom>
          <a:solidFill>
            <a:schemeClr val="bg1"/>
          </a:soli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s-MX">
              <a:solidFill>
                <a:schemeClr val="tx1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436302" y="4954213"/>
            <a:ext cx="900000" cy="900000"/>
            <a:chOff x="1358245" y="4596899"/>
            <a:chExt cx="900000" cy="900000"/>
          </a:xfrm>
        </p:grpSpPr>
        <p:sp>
          <p:nvSpPr>
            <p:cNvPr id="81" name="Elipse 80"/>
            <p:cNvSpPr/>
            <p:nvPr/>
          </p:nvSpPr>
          <p:spPr>
            <a:xfrm>
              <a:off x="1358245" y="4596899"/>
              <a:ext cx="900000" cy="900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MX"/>
            </a:p>
          </p:txBody>
        </p:sp>
        <p:sp>
          <p:nvSpPr>
            <p:cNvPr id="82" name="Elipse 81"/>
            <p:cNvSpPr/>
            <p:nvPr/>
          </p:nvSpPr>
          <p:spPr>
            <a:xfrm>
              <a:off x="1448245" y="4686899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s-MX">
                <a:solidFill>
                  <a:schemeClr val="tx1"/>
                </a:solidFill>
              </a:endParaRPr>
            </a:p>
          </p:txBody>
        </p:sp>
        <p:pic>
          <p:nvPicPr>
            <p:cNvPr id="2058" name="Picture 10" descr="Image result for icono portafolio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8245" y="4776899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AutoShape 5"/>
          <p:cNvSpPr>
            <a:spLocks noChangeArrowheads="1"/>
          </p:cNvSpPr>
          <p:nvPr/>
        </p:nvSpPr>
        <p:spPr bwMode="gray">
          <a:xfrm>
            <a:off x="2671970" y="4003463"/>
            <a:ext cx="5220000" cy="67614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</a:gradFill>
          <a:ln w="28575" algn="ctr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 dirty="0">
              <a:latin typeface="Arial Narrow" pitchFamily="34" charset="0"/>
            </a:endParaRP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gray">
          <a:xfrm>
            <a:off x="3054464" y="4156577"/>
            <a:ext cx="351615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i="1" dirty="0"/>
              <a:t>El Modelo </a:t>
            </a:r>
            <a:r>
              <a:rPr lang="es-ES" i="1" dirty="0" err="1"/>
              <a:t>IPscore</a:t>
            </a:r>
            <a:r>
              <a:rPr lang="es-ES" i="1" dirty="0"/>
              <a:t> 2.2</a:t>
            </a:r>
          </a:p>
        </p:txBody>
      </p:sp>
      <p:sp>
        <p:nvSpPr>
          <p:cNvPr id="24" name="Elipse 23"/>
          <p:cNvSpPr/>
          <p:nvPr/>
        </p:nvSpPr>
        <p:spPr>
          <a:xfrm>
            <a:off x="1861970" y="3891537"/>
            <a:ext cx="900000" cy="90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/>
          </a:p>
        </p:txBody>
      </p:sp>
      <p:sp>
        <p:nvSpPr>
          <p:cNvPr id="25" name="Elipse 24"/>
          <p:cNvSpPr/>
          <p:nvPr/>
        </p:nvSpPr>
        <p:spPr>
          <a:xfrm>
            <a:off x="1951970" y="3981537"/>
            <a:ext cx="720000" cy="720000"/>
          </a:xfrm>
          <a:prstGeom prst="ellipse">
            <a:avLst/>
          </a:prstGeom>
          <a:solidFill>
            <a:schemeClr val="bg1"/>
          </a:soli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s-MX">
              <a:solidFill>
                <a:schemeClr val="tx1"/>
              </a:solidFill>
            </a:endParaRPr>
          </a:p>
        </p:txBody>
      </p:sp>
      <p:pic>
        <p:nvPicPr>
          <p:cNvPr id="26" name="Picture 4" descr="Image result for icono document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025" y="1953511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ángulo 26"/>
          <p:cNvSpPr/>
          <p:nvPr/>
        </p:nvSpPr>
        <p:spPr>
          <a:xfrm>
            <a:off x="2609964" y="5223735"/>
            <a:ext cx="4680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i="1" dirty="0"/>
              <a:t>Caso de Estudio</a:t>
            </a:r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394" y="2967283"/>
            <a:ext cx="522000" cy="522000"/>
          </a:xfrm>
          <a:prstGeom prst="rect">
            <a:avLst/>
          </a:prstGeom>
        </p:spPr>
      </p:pic>
      <p:pic>
        <p:nvPicPr>
          <p:cNvPr id="1036" name="Picture 12" descr="Image result for copiar icon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407" y="4076299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8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750">
        <p14:shred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"/>
          <p:cNvSpPr txBox="1"/>
          <p:nvPr/>
        </p:nvSpPr>
        <p:spPr>
          <a:xfrm>
            <a:off x="784604" y="1672047"/>
            <a:ext cx="7595610" cy="4370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2400"/>
              </a:spcBef>
            </a:pPr>
            <a:endParaRPr lang="es-ES" i="1" dirty="0" smtClean="0">
              <a:latin typeface="Arial" pitchFamily="34" charset="0"/>
              <a:cs typeface="Arial" pitchFamily="34" charset="0"/>
            </a:endParaRPr>
          </a:p>
          <a:p>
            <a:pPr marL="174625" indent="-174625" algn="just">
              <a:spcBef>
                <a:spcPts val="2400"/>
              </a:spcBef>
              <a:buFont typeface="Arial"/>
              <a:buChar char="•"/>
            </a:pPr>
            <a:r>
              <a:rPr lang="es-E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i="1" dirty="0">
                <a:latin typeface="Arial" pitchFamily="34" charset="0"/>
                <a:cs typeface="Arial" pitchFamily="34" charset="0"/>
              </a:rPr>
              <a:t>E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l 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mercado juega un papel fundamental 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en la generaci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ón de innovaciones que satisfagan las necesidades del consumidor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. </a:t>
            </a:r>
            <a:endParaRPr lang="es-ES" i="1" dirty="0" smtClean="0">
              <a:latin typeface="Arial" pitchFamily="34" charset="0"/>
              <a:cs typeface="Arial" pitchFamily="34" charset="0"/>
            </a:endParaRPr>
          </a:p>
          <a:p>
            <a:pPr marL="174625" indent="-174625" algn="just">
              <a:spcBef>
                <a:spcPts val="2400"/>
              </a:spcBef>
              <a:buFont typeface="Arial"/>
              <a:buChar char="•"/>
            </a:pPr>
            <a:r>
              <a:rPr lang="es-ES" i="1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ES" i="1" dirty="0">
                <a:latin typeface="Arial" pitchFamily="34" charset="0"/>
                <a:cs typeface="Arial" pitchFamily="34" charset="0"/>
              </a:rPr>
              <a:t>valuación de activos intangibles es relativamente más sencilla si 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é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stos </a:t>
            </a:r>
            <a:r>
              <a:rPr lang="es-ES" i="1" dirty="0">
                <a:latin typeface="Arial" pitchFamily="34" charset="0"/>
                <a:cs typeface="Arial" pitchFamily="34" charset="0"/>
              </a:rPr>
              <a:t>se encuentran protegidos por derechos de PI.</a:t>
            </a:r>
          </a:p>
          <a:p>
            <a:pPr marL="174625" indent="-174625" algn="just">
              <a:spcBef>
                <a:spcPts val="2400"/>
              </a:spcBef>
              <a:buFont typeface="Arial"/>
              <a:buChar char="•"/>
            </a:pPr>
            <a:r>
              <a:rPr lang="es-ES" i="1" dirty="0">
                <a:latin typeface="Arial" pitchFamily="34" charset="0"/>
                <a:cs typeface="Arial" pitchFamily="34" charset="0"/>
              </a:rPr>
              <a:t>No hay un método único, universal y estandarizado para medir el valor  de los activos intangibles de PI., pero existen diversas metodologías que intentan calcular el valor de </a:t>
            </a:r>
            <a:r>
              <a:rPr lang="es-ES" i="1" dirty="0" smtClean="0">
                <a:latin typeface="Arial" pitchFamily="34" charset="0"/>
                <a:cs typeface="Arial" pitchFamily="34" charset="0"/>
              </a:rPr>
              <a:t>los bienes </a:t>
            </a:r>
            <a:r>
              <a:rPr lang="es-ES" i="1" dirty="0">
                <a:latin typeface="Arial" pitchFamily="34" charset="0"/>
                <a:cs typeface="Arial" pitchFamily="34" charset="0"/>
              </a:rPr>
              <a:t>intangibles.</a:t>
            </a:r>
          </a:p>
          <a:p>
            <a:pPr marL="174625" indent="-174625" algn="just">
              <a:spcBef>
                <a:spcPts val="2400"/>
              </a:spcBef>
              <a:buFont typeface="Arial"/>
              <a:buChar char="•"/>
            </a:pPr>
            <a:r>
              <a:rPr lang="es-ES" i="1" dirty="0">
                <a:latin typeface="Arial" pitchFamily="34" charset="0"/>
                <a:cs typeface="Arial" pitchFamily="34" charset="0"/>
              </a:rPr>
              <a:t>Utilizando diversos enfoques para su estimación: costos, rentabilidad, mercado, valores futuros estimados, regalías, ciclos económicos, vida útil de los activos, riesgos y oportunidades, entre otros.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647564" y="47923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i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 conclusión . . .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20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563683184"/>
      </p:ext>
    </p:extLst>
  </p:cSld>
  <p:clrMapOvr>
    <a:masterClrMapping/>
  </p:clrMapOvr>
  <p:transition xmlns:p14="http://schemas.microsoft.com/office/powerpoint/2010/main" spd="slow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1447800" y="2604150"/>
            <a:ext cx="6324600" cy="14478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gray">
          <a:xfrm>
            <a:off x="2817423" y="3081090"/>
            <a:ext cx="4954977" cy="5847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MX" sz="3200" i="1" dirty="0"/>
              <a:t>El Modelo Ipscore 2.2 </a:t>
            </a:r>
          </a:p>
        </p:txBody>
      </p: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1585913" y="2737500"/>
            <a:ext cx="1220400" cy="1184400"/>
            <a:chOff x="4320" y="1152"/>
            <a:chExt cx="414" cy="402"/>
          </a:xfrm>
        </p:grpSpPr>
        <p:sp>
          <p:nvSpPr>
            <p:cNvPr id="8" name="AutoShape 13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5E8BC2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50000">
                  <a:srgbClr val="5E8BC2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4" name="Text Box 6"/>
          <p:cNvSpPr txBox="1">
            <a:spLocks noChangeArrowheads="1"/>
          </p:cNvSpPr>
          <p:nvPr/>
        </p:nvSpPr>
        <p:spPr bwMode="gray">
          <a:xfrm>
            <a:off x="2021302" y="3068027"/>
            <a:ext cx="34842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3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10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75 Grupo"/>
          <p:cNvGrpSpPr/>
          <p:nvPr/>
        </p:nvGrpSpPr>
        <p:grpSpPr>
          <a:xfrm>
            <a:off x="1044010" y="1281716"/>
            <a:ext cx="7293068" cy="5296294"/>
            <a:chOff x="1455396" y="1482434"/>
            <a:chExt cx="7293068" cy="5296294"/>
          </a:xfrm>
        </p:grpSpPr>
        <p:sp>
          <p:nvSpPr>
            <p:cNvPr id="55" name="Text Box 15"/>
            <p:cNvSpPr txBox="1">
              <a:spLocks noChangeArrowheads="1"/>
            </p:cNvSpPr>
            <p:nvPr/>
          </p:nvSpPr>
          <p:spPr bwMode="auto">
            <a:xfrm>
              <a:off x="1635842" y="6532507"/>
              <a:ext cx="643183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000" i="1" dirty="0">
                  <a:solidFill>
                    <a:prstClr val="black"/>
                  </a:solidFill>
                </a:rPr>
                <a:t>Fuente: </a:t>
              </a:r>
              <a:r>
                <a:rPr lang="en-US" sz="1000" i="1" dirty="0" err="1">
                  <a:solidFill>
                    <a:prstClr val="black"/>
                  </a:solidFill>
                </a:rPr>
                <a:t>Elaborado</a:t>
              </a:r>
              <a:r>
                <a:rPr lang="en-US" sz="1000" i="1" dirty="0">
                  <a:solidFill>
                    <a:prstClr val="black"/>
                  </a:solidFill>
                </a:rPr>
                <a:t> con base </a:t>
              </a:r>
              <a:r>
                <a:rPr lang="en-US" sz="1000" i="1" dirty="0" err="1">
                  <a:solidFill>
                    <a:prstClr val="black"/>
                  </a:solidFill>
                </a:rPr>
                <a:t>en</a:t>
              </a:r>
              <a:r>
                <a:rPr lang="en-US" sz="1000" i="1" dirty="0">
                  <a:solidFill>
                    <a:prstClr val="black"/>
                  </a:solidFill>
                </a:rPr>
                <a:t> Methods for Measuring Intangible Assets. Karl-Erick </a:t>
              </a:r>
              <a:r>
                <a:rPr lang="en-US" sz="1000" i="1" dirty="0" err="1">
                  <a:solidFill>
                    <a:prstClr val="black"/>
                  </a:solidFill>
                </a:rPr>
                <a:t>Sveiby</a:t>
              </a:r>
              <a:r>
                <a:rPr lang="en-US" sz="1000" i="1" dirty="0">
                  <a:solidFill>
                    <a:prstClr val="black"/>
                  </a:solidFill>
                </a:rPr>
                <a:t>. 2010.</a:t>
              </a:r>
              <a:endParaRPr lang="en-US" sz="1000" dirty="0">
                <a:solidFill>
                  <a:prstClr val="black"/>
                </a:solidFill>
              </a:endParaRPr>
            </a:p>
          </p:txBody>
        </p:sp>
        <p:grpSp>
          <p:nvGrpSpPr>
            <p:cNvPr id="5" name="Group 45"/>
            <p:cNvGrpSpPr/>
            <p:nvPr/>
          </p:nvGrpSpPr>
          <p:grpSpPr>
            <a:xfrm>
              <a:off x="5336645" y="3941140"/>
              <a:ext cx="2927164" cy="2044398"/>
              <a:chOff x="3427411" y="1523999"/>
              <a:chExt cx="2666850" cy="1981199"/>
            </a:xfrm>
          </p:grpSpPr>
          <p:sp>
            <p:nvSpPr>
              <p:cNvPr id="43" name="Rounded Rectangle 46"/>
              <p:cNvSpPr/>
              <p:nvPr/>
            </p:nvSpPr>
            <p:spPr>
              <a:xfrm>
                <a:off x="3427411" y="1523999"/>
                <a:ext cx="2666850" cy="1981199"/>
              </a:xfrm>
              <a:prstGeom prst="roundRect">
                <a:avLst>
                  <a:gd name="adj" fmla="val 97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ounded Rectangle 47"/>
              <p:cNvSpPr/>
              <p:nvPr/>
            </p:nvSpPr>
            <p:spPr>
              <a:xfrm>
                <a:off x="3568969" y="1655180"/>
                <a:ext cx="2383736" cy="1718840"/>
              </a:xfrm>
              <a:prstGeom prst="roundRect">
                <a:avLst>
                  <a:gd name="adj" fmla="val 9700"/>
                </a:avLst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22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412301" y="3940038"/>
              <a:ext cx="2927164" cy="2044398"/>
              <a:chOff x="3427411" y="1523999"/>
              <a:chExt cx="2666850" cy="1981199"/>
            </a:xfrm>
          </p:grpSpPr>
          <p:sp>
            <p:nvSpPr>
              <p:cNvPr id="41" name="Rounded Rectangle 35"/>
              <p:cNvSpPr/>
              <p:nvPr/>
            </p:nvSpPr>
            <p:spPr>
              <a:xfrm>
                <a:off x="3427411" y="1523999"/>
                <a:ext cx="2666850" cy="1981199"/>
              </a:xfrm>
              <a:prstGeom prst="roundRect">
                <a:avLst>
                  <a:gd name="adj" fmla="val 97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Rounded Rectangle 36"/>
              <p:cNvSpPr/>
              <p:nvPr/>
            </p:nvSpPr>
            <p:spPr>
              <a:xfrm>
                <a:off x="3568969" y="1655180"/>
                <a:ext cx="2383736" cy="1718840"/>
              </a:xfrm>
              <a:prstGeom prst="roundRect">
                <a:avLst>
                  <a:gd name="adj" fmla="val 9700"/>
                </a:avLst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22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Group 42"/>
            <p:cNvGrpSpPr/>
            <p:nvPr/>
          </p:nvGrpSpPr>
          <p:grpSpPr>
            <a:xfrm>
              <a:off x="2403491" y="1910042"/>
              <a:ext cx="2927164" cy="2044398"/>
              <a:chOff x="3427411" y="1523999"/>
              <a:chExt cx="2666850" cy="1981199"/>
            </a:xfrm>
          </p:grpSpPr>
          <p:sp>
            <p:nvSpPr>
              <p:cNvPr id="39" name="Rounded Rectangle 43"/>
              <p:cNvSpPr/>
              <p:nvPr/>
            </p:nvSpPr>
            <p:spPr>
              <a:xfrm>
                <a:off x="3427411" y="1523999"/>
                <a:ext cx="2666850" cy="1981199"/>
              </a:xfrm>
              <a:prstGeom prst="roundRect">
                <a:avLst>
                  <a:gd name="adj" fmla="val 9700"/>
                </a:avLst>
              </a:prstGeom>
              <a:solidFill>
                <a:srgbClr val="C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ounded Rectangle 44"/>
              <p:cNvSpPr/>
              <p:nvPr/>
            </p:nvSpPr>
            <p:spPr>
              <a:xfrm>
                <a:off x="3568969" y="1655180"/>
                <a:ext cx="2383736" cy="1718840"/>
              </a:xfrm>
              <a:prstGeom prst="roundRect">
                <a:avLst>
                  <a:gd name="adj" fmla="val 9700"/>
                </a:avLst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22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Group 48"/>
            <p:cNvGrpSpPr/>
            <p:nvPr/>
          </p:nvGrpSpPr>
          <p:grpSpPr>
            <a:xfrm>
              <a:off x="5327836" y="1911144"/>
              <a:ext cx="2927164" cy="2044398"/>
              <a:chOff x="3427411" y="1523999"/>
              <a:chExt cx="2666850" cy="1981199"/>
            </a:xfrm>
          </p:grpSpPr>
          <p:sp>
            <p:nvSpPr>
              <p:cNvPr id="37" name="Rounded Rectangle 49"/>
              <p:cNvSpPr/>
              <p:nvPr/>
            </p:nvSpPr>
            <p:spPr>
              <a:xfrm>
                <a:off x="3427411" y="1523999"/>
                <a:ext cx="2666850" cy="1981199"/>
              </a:xfrm>
              <a:prstGeom prst="roundRect">
                <a:avLst>
                  <a:gd name="adj" fmla="val 9700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ounded Rectangle 50"/>
              <p:cNvSpPr/>
              <p:nvPr/>
            </p:nvSpPr>
            <p:spPr>
              <a:xfrm>
                <a:off x="3568969" y="1655180"/>
                <a:ext cx="2383736" cy="1718840"/>
              </a:xfrm>
              <a:prstGeom prst="roundRect">
                <a:avLst>
                  <a:gd name="adj" fmla="val 9700"/>
                </a:avLst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22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" name="Left-Up Arrow 3"/>
            <p:cNvSpPr/>
            <p:nvPr/>
          </p:nvSpPr>
          <p:spPr>
            <a:xfrm flipH="1">
              <a:off x="1745582" y="1631287"/>
              <a:ext cx="7002882" cy="4725982"/>
            </a:xfrm>
            <a:prstGeom prst="leftUpArrow">
              <a:avLst>
                <a:gd name="adj1" fmla="val 4909"/>
                <a:gd name="adj2" fmla="val 5250"/>
                <a:gd name="adj3" fmla="val 6091"/>
              </a:avLst>
            </a:prstGeom>
            <a:gradFill flip="none" rotWithShape="1">
              <a:gsLst>
                <a:gs pos="18000">
                  <a:srgbClr val="EFDFC3"/>
                </a:gs>
                <a:gs pos="100000">
                  <a:srgbClr val="E2C59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41"/>
            <p:cNvSpPr txBox="1"/>
            <p:nvPr/>
          </p:nvSpPr>
          <p:spPr>
            <a:xfrm>
              <a:off x="3247359" y="5932812"/>
              <a:ext cx="12394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No financiero</a:t>
              </a:r>
            </a:p>
          </p:txBody>
        </p:sp>
        <p:sp>
          <p:nvSpPr>
            <p:cNvPr id="12" name="TextBox 41"/>
            <p:cNvSpPr txBox="1"/>
            <p:nvPr/>
          </p:nvSpPr>
          <p:spPr>
            <a:xfrm>
              <a:off x="6290316" y="5932812"/>
              <a:ext cx="10198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Financiero</a:t>
              </a:r>
            </a:p>
          </p:txBody>
        </p:sp>
        <p:sp>
          <p:nvSpPr>
            <p:cNvPr id="13" name="TextBox 2"/>
            <p:cNvSpPr txBox="1"/>
            <p:nvPr/>
          </p:nvSpPr>
          <p:spPr>
            <a:xfrm>
              <a:off x="1782926" y="1924827"/>
              <a:ext cx="400110" cy="20316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s-MX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Sólo de la empresa</a:t>
              </a:r>
            </a:p>
          </p:txBody>
        </p:sp>
        <p:sp>
          <p:nvSpPr>
            <p:cNvPr id="14" name="13 Rectángulo redondeado"/>
            <p:cNvSpPr/>
            <p:nvPr/>
          </p:nvSpPr>
          <p:spPr>
            <a:xfrm>
              <a:off x="2403491" y="1897041"/>
              <a:ext cx="5873734" cy="4090988"/>
            </a:xfrm>
            <a:prstGeom prst="roundRect">
              <a:avLst>
                <a:gd name="adj" fmla="val 4225"/>
              </a:avLst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200">
                <a:solidFill>
                  <a:prstClr val="white"/>
                </a:solidFill>
              </a:endParaRPr>
            </a:p>
          </p:txBody>
        </p:sp>
        <p:sp>
          <p:nvSpPr>
            <p:cNvPr id="15" name="TextBox 41"/>
            <p:cNvSpPr txBox="1"/>
            <p:nvPr/>
          </p:nvSpPr>
          <p:spPr>
            <a:xfrm>
              <a:off x="3016003" y="3633804"/>
              <a:ext cx="66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IC-Index</a:t>
              </a:r>
            </a:p>
          </p:txBody>
        </p:sp>
        <p:sp>
          <p:nvSpPr>
            <p:cNvPr id="16" name="TextBox 41"/>
            <p:cNvSpPr txBox="1"/>
            <p:nvPr/>
          </p:nvSpPr>
          <p:spPr>
            <a:xfrm>
              <a:off x="5103800" y="2743771"/>
              <a:ext cx="4828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VAIC</a:t>
              </a:r>
            </a:p>
          </p:txBody>
        </p:sp>
        <p:sp>
          <p:nvSpPr>
            <p:cNvPr id="17" name="TextBox 41"/>
            <p:cNvSpPr txBox="1"/>
            <p:nvPr/>
          </p:nvSpPr>
          <p:spPr>
            <a:xfrm>
              <a:off x="5695118" y="3217437"/>
              <a:ext cx="4395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EVA</a:t>
              </a:r>
            </a:p>
          </p:txBody>
        </p:sp>
        <p:sp>
          <p:nvSpPr>
            <p:cNvPr id="18" name="TextBox 41"/>
            <p:cNvSpPr txBox="1"/>
            <p:nvPr/>
          </p:nvSpPr>
          <p:spPr>
            <a:xfrm>
              <a:off x="5666265" y="3521761"/>
              <a:ext cx="4972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IAMV</a:t>
              </a:r>
            </a:p>
          </p:txBody>
        </p:sp>
        <p:sp>
          <p:nvSpPr>
            <p:cNvPr id="19" name="TextBox 41"/>
            <p:cNvSpPr txBox="1"/>
            <p:nvPr/>
          </p:nvSpPr>
          <p:spPr>
            <a:xfrm>
              <a:off x="5526743" y="1999439"/>
              <a:ext cx="1100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Market to book value</a:t>
              </a:r>
            </a:p>
          </p:txBody>
        </p:sp>
        <p:sp>
          <p:nvSpPr>
            <p:cNvPr id="20" name="TextBox 41"/>
            <p:cNvSpPr txBox="1"/>
            <p:nvPr/>
          </p:nvSpPr>
          <p:spPr>
            <a:xfrm>
              <a:off x="6995188" y="2956829"/>
              <a:ext cx="103800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Calculated intangible value</a:t>
              </a:r>
            </a:p>
          </p:txBody>
        </p:sp>
        <p:sp>
          <p:nvSpPr>
            <p:cNvPr id="21" name="TextBox 41"/>
            <p:cNvSpPr txBox="1"/>
            <p:nvPr/>
          </p:nvSpPr>
          <p:spPr>
            <a:xfrm>
              <a:off x="7261552" y="3609057"/>
              <a:ext cx="5052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AFTF</a:t>
              </a:r>
              <a:endParaRPr lang="en-US" sz="10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41"/>
            <p:cNvSpPr txBox="1"/>
            <p:nvPr/>
          </p:nvSpPr>
          <p:spPr>
            <a:xfrm>
              <a:off x="7105714" y="2562612"/>
              <a:ext cx="9095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Tobin´s q</a:t>
              </a:r>
            </a:p>
          </p:txBody>
        </p:sp>
        <p:sp>
          <p:nvSpPr>
            <p:cNvPr id="23" name="TextBox 41"/>
            <p:cNvSpPr txBox="1"/>
            <p:nvPr/>
          </p:nvSpPr>
          <p:spPr>
            <a:xfrm>
              <a:off x="7002459" y="1988840"/>
              <a:ext cx="10234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Knowledge capital earning</a:t>
              </a:r>
            </a:p>
          </p:txBody>
        </p:sp>
        <p:sp>
          <p:nvSpPr>
            <p:cNvPr id="24" name="TextBox 41"/>
            <p:cNvSpPr txBox="1"/>
            <p:nvPr/>
          </p:nvSpPr>
          <p:spPr>
            <a:xfrm>
              <a:off x="3376369" y="4656335"/>
              <a:ext cx="9027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Skandia navigator</a:t>
              </a:r>
            </a:p>
          </p:txBody>
        </p:sp>
        <p:sp>
          <p:nvSpPr>
            <p:cNvPr id="25" name="TextBox 41"/>
            <p:cNvSpPr txBox="1"/>
            <p:nvPr/>
          </p:nvSpPr>
          <p:spPr>
            <a:xfrm>
              <a:off x="3185122" y="5555855"/>
              <a:ext cx="12852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Human capital intelligence</a:t>
              </a:r>
            </a:p>
          </p:txBody>
        </p:sp>
        <p:sp>
          <p:nvSpPr>
            <p:cNvPr id="26" name="TextBox 41"/>
            <p:cNvSpPr txBox="1"/>
            <p:nvPr/>
          </p:nvSpPr>
          <p:spPr>
            <a:xfrm>
              <a:off x="4307633" y="4968075"/>
              <a:ext cx="9090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Balance score card</a:t>
              </a:r>
            </a:p>
          </p:txBody>
        </p:sp>
        <p:sp>
          <p:nvSpPr>
            <p:cNvPr id="27" name="TextBox 41"/>
            <p:cNvSpPr txBox="1"/>
            <p:nvPr/>
          </p:nvSpPr>
          <p:spPr>
            <a:xfrm>
              <a:off x="4145837" y="4453336"/>
              <a:ext cx="10294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Value change board</a:t>
              </a:r>
            </a:p>
          </p:txBody>
        </p:sp>
        <p:sp>
          <p:nvSpPr>
            <p:cNvPr id="28" name="TextBox 41"/>
            <p:cNvSpPr txBox="1"/>
            <p:nvPr/>
          </p:nvSpPr>
          <p:spPr>
            <a:xfrm>
              <a:off x="5526744" y="4029435"/>
              <a:ext cx="92739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Citation weight patents</a:t>
              </a:r>
            </a:p>
          </p:txBody>
        </p:sp>
        <p:sp>
          <p:nvSpPr>
            <p:cNvPr id="29" name="TextBox 41"/>
            <p:cNvSpPr txBox="1"/>
            <p:nvPr/>
          </p:nvSpPr>
          <p:spPr>
            <a:xfrm>
              <a:off x="5449915" y="4726019"/>
              <a:ext cx="10432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Inclusive valuation methodology</a:t>
              </a:r>
            </a:p>
          </p:txBody>
        </p:sp>
        <p:sp>
          <p:nvSpPr>
            <p:cNvPr id="30" name="TextBox 41"/>
            <p:cNvSpPr txBox="1"/>
            <p:nvPr/>
          </p:nvSpPr>
          <p:spPr>
            <a:xfrm>
              <a:off x="5488330" y="5422601"/>
              <a:ext cx="9853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Technology broker</a:t>
              </a:r>
            </a:p>
          </p:txBody>
        </p:sp>
        <p:sp>
          <p:nvSpPr>
            <p:cNvPr id="31" name="TextBox 41"/>
            <p:cNvSpPr txBox="1"/>
            <p:nvPr/>
          </p:nvSpPr>
          <p:spPr>
            <a:xfrm>
              <a:off x="7239911" y="4081655"/>
              <a:ext cx="5485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HRCA</a:t>
              </a:r>
              <a:endParaRPr lang="en-US" sz="10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41"/>
            <p:cNvSpPr txBox="1"/>
            <p:nvPr/>
          </p:nvSpPr>
          <p:spPr>
            <a:xfrm>
              <a:off x="7293613" y="4411041"/>
              <a:ext cx="441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TVC</a:t>
              </a:r>
              <a:endParaRPr lang="en-US" sz="10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41"/>
            <p:cNvSpPr txBox="1"/>
            <p:nvPr/>
          </p:nvSpPr>
          <p:spPr>
            <a:xfrm>
              <a:off x="7053335" y="4854997"/>
              <a:ext cx="10143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The value explorer</a:t>
              </a:r>
              <a:endParaRPr lang="en-US" sz="10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41"/>
            <p:cNvSpPr txBox="1"/>
            <p:nvPr/>
          </p:nvSpPr>
          <p:spPr>
            <a:xfrm>
              <a:off x="7124700" y="5456486"/>
              <a:ext cx="1028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Intellectual asset value</a:t>
              </a:r>
              <a:endParaRPr lang="en-US" sz="10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41"/>
            <p:cNvSpPr txBox="1"/>
            <p:nvPr/>
          </p:nvSpPr>
          <p:spPr>
            <a:xfrm>
              <a:off x="4260044" y="5456486"/>
              <a:ext cx="10867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Intangible assets monitor</a:t>
              </a:r>
            </a:p>
          </p:txBody>
        </p:sp>
        <p:sp>
          <p:nvSpPr>
            <p:cNvPr id="45" name="Text Box 42"/>
            <p:cNvSpPr txBox="1">
              <a:spLocks noChangeArrowheads="1"/>
            </p:cNvSpPr>
            <p:nvPr/>
          </p:nvSpPr>
          <p:spPr bwMode="white">
            <a:xfrm>
              <a:off x="2323444" y="1482434"/>
              <a:ext cx="5969656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>
                <a:defRPr/>
              </a:pPr>
              <a:r>
                <a:rPr lang="es-MX" altLang="es-MX" sz="1500" b="1" u="sng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HERRAMIENTAS DE VALUACIÓN DE ACTIVOS INTANGIBLES</a:t>
              </a:r>
            </a:p>
          </p:txBody>
        </p:sp>
        <p:sp>
          <p:nvSpPr>
            <p:cNvPr id="52" name="TextBox 41"/>
            <p:cNvSpPr txBox="1"/>
            <p:nvPr/>
          </p:nvSpPr>
          <p:spPr>
            <a:xfrm>
              <a:off x="5526743" y="2469339"/>
              <a:ext cx="12646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Invisible balance sheet</a:t>
              </a:r>
            </a:p>
          </p:txBody>
        </p:sp>
        <p:sp>
          <p:nvSpPr>
            <p:cNvPr id="53" name="TextBox 41"/>
            <p:cNvSpPr txBox="1"/>
            <p:nvPr/>
          </p:nvSpPr>
          <p:spPr>
            <a:xfrm>
              <a:off x="3909701" y="3633804"/>
              <a:ext cx="87235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Business IQ</a:t>
              </a:r>
            </a:p>
          </p:txBody>
        </p:sp>
        <p:sp>
          <p:nvSpPr>
            <p:cNvPr id="54" name="TextBox 2"/>
            <p:cNvSpPr txBox="1"/>
            <p:nvPr/>
          </p:nvSpPr>
          <p:spPr>
            <a:xfrm>
              <a:off x="1782926" y="3903752"/>
              <a:ext cx="400110" cy="20316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s-MX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Del mercado</a:t>
              </a:r>
            </a:p>
          </p:txBody>
        </p:sp>
        <p:sp>
          <p:nvSpPr>
            <p:cNvPr id="61" name="TextBox 41"/>
            <p:cNvSpPr txBox="1"/>
            <p:nvPr/>
          </p:nvSpPr>
          <p:spPr>
            <a:xfrm>
              <a:off x="4207961" y="6217991"/>
              <a:ext cx="2258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Enfoque de medición</a:t>
              </a:r>
            </a:p>
          </p:txBody>
        </p:sp>
        <p:sp>
          <p:nvSpPr>
            <p:cNvPr id="62" name="TextBox 2"/>
            <p:cNvSpPr txBox="1"/>
            <p:nvPr/>
          </p:nvSpPr>
          <p:spPr>
            <a:xfrm>
              <a:off x="1455396" y="2620371"/>
              <a:ext cx="430887" cy="27478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s-MX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Información requerida</a:t>
              </a:r>
            </a:p>
          </p:txBody>
        </p:sp>
        <p:sp>
          <p:nvSpPr>
            <p:cNvPr id="63" name="TextBox 41"/>
            <p:cNvSpPr txBox="1"/>
            <p:nvPr/>
          </p:nvSpPr>
          <p:spPr>
            <a:xfrm>
              <a:off x="2423122" y="5555855"/>
              <a:ext cx="8527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Meritum</a:t>
              </a:r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 guidelines</a:t>
              </a:r>
            </a:p>
          </p:txBody>
        </p:sp>
        <p:sp>
          <p:nvSpPr>
            <p:cNvPr id="64" name="TextBox 41"/>
            <p:cNvSpPr txBox="1"/>
            <p:nvPr/>
          </p:nvSpPr>
          <p:spPr>
            <a:xfrm>
              <a:off x="2474187" y="4607143"/>
              <a:ext cx="9090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IC rating</a:t>
              </a:r>
            </a:p>
          </p:txBody>
        </p:sp>
        <p:sp>
          <p:nvSpPr>
            <p:cNvPr id="65" name="TextBox 41"/>
            <p:cNvSpPr txBox="1"/>
            <p:nvPr/>
          </p:nvSpPr>
          <p:spPr>
            <a:xfrm>
              <a:off x="2474187" y="4145312"/>
              <a:ext cx="9090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National IC</a:t>
              </a:r>
            </a:p>
          </p:txBody>
        </p:sp>
        <p:sp>
          <p:nvSpPr>
            <p:cNvPr id="66" name="TextBox 41"/>
            <p:cNvSpPr txBox="1"/>
            <p:nvPr/>
          </p:nvSpPr>
          <p:spPr>
            <a:xfrm>
              <a:off x="3375887" y="4145312"/>
              <a:ext cx="9090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Holistic account</a:t>
              </a:r>
            </a:p>
          </p:txBody>
        </p:sp>
        <p:sp>
          <p:nvSpPr>
            <p:cNvPr id="67" name="TextBox 41"/>
            <p:cNvSpPr txBox="1"/>
            <p:nvPr/>
          </p:nvSpPr>
          <p:spPr>
            <a:xfrm>
              <a:off x="6423619" y="5422601"/>
              <a:ext cx="7468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AFTF</a:t>
              </a:r>
            </a:p>
          </p:txBody>
        </p:sp>
        <p:sp>
          <p:nvSpPr>
            <p:cNvPr id="56" name="TextBox 41"/>
            <p:cNvSpPr txBox="1"/>
            <p:nvPr/>
          </p:nvSpPr>
          <p:spPr>
            <a:xfrm>
              <a:off x="3355844" y="5113736"/>
              <a:ext cx="865636" cy="400110"/>
            </a:xfrm>
            <a:prstGeom prst="rect">
              <a:avLst/>
            </a:prstGeom>
            <a:noFill/>
            <a:ln w="28575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itchFamily="34" charset="0"/>
                </a:rPr>
                <a:t>Danish guidelines</a:t>
              </a:r>
            </a:p>
          </p:txBody>
        </p:sp>
      </p:grpSp>
      <p:sp>
        <p:nvSpPr>
          <p:cNvPr id="35" name="TextBox 41"/>
          <p:cNvSpPr txBox="1"/>
          <p:nvPr/>
        </p:nvSpPr>
        <p:spPr>
          <a:xfrm>
            <a:off x="4290919" y="3791206"/>
            <a:ext cx="1289062" cy="30777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IPscore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 2.2</a:t>
            </a:r>
            <a:r>
              <a:rPr lang="en-US" sz="1400" b="1" baseline="30000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®</a:t>
            </a:r>
          </a:p>
        </p:txBody>
      </p:sp>
      <p:sp>
        <p:nvSpPr>
          <p:cNvPr id="58" name="57 CuadroTexto"/>
          <p:cNvSpPr txBox="1"/>
          <p:nvPr/>
        </p:nvSpPr>
        <p:spPr>
          <a:xfrm>
            <a:off x="255121" y="47923"/>
            <a:ext cx="863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 selección del método de valuación depende de los objetivos y de la información disponible - - Un modelo recomendado es IPscore</a:t>
            </a:r>
            <a:r>
              <a:rPr lang="es-MX" sz="20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2.2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22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40690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123728" y="6183155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s-MX"/>
            </a:defPPr>
            <a:lvl1pPr>
              <a:defRPr sz="1000" i="1">
                <a:solidFill>
                  <a:prstClr val="black"/>
                </a:solidFill>
              </a:defRPr>
            </a:lvl1pPr>
          </a:lstStyle>
          <a:p>
            <a:r>
              <a:rPr lang="es-MX" dirty="0"/>
              <a:t>Fuente: </a:t>
            </a:r>
            <a:r>
              <a:rPr lang="es-MX" dirty="0" err="1"/>
              <a:t>Patent</a:t>
            </a:r>
            <a:r>
              <a:rPr lang="es-MX" dirty="0"/>
              <a:t> Portfolio Management </a:t>
            </a:r>
            <a:r>
              <a:rPr lang="es-MX" dirty="0" err="1"/>
              <a:t>with</a:t>
            </a:r>
            <a:r>
              <a:rPr lang="es-MX" dirty="0"/>
              <a:t> </a:t>
            </a:r>
            <a:r>
              <a:rPr lang="es-MX" dirty="0" err="1"/>
              <a:t>IPscore</a:t>
            </a:r>
            <a:r>
              <a:rPr lang="es-MX" dirty="0"/>
              <a:t> 2.2. </a:t>
            </a:r>
            <a:r>
              <a:rPr lang="es-MX" dirty="0" err="1"/>
              <a:t>IPscore</a:t>
            </a:r>
            <a:r>
              <a:rPr lang="es-MX" dirty="0"/>
              <a:t> 2.2. 2014.</a:t>
            </a:r>
          </a:p>
        </p:txBody>
      </p:sp>
      <p:sp>
        <p:nvSpPr>
          <p:cNvPr id="4" name="Rectangle 44"/>
          <p:cNvSpPr>
            <a:spLocks noChangeArrowheads="1"/>
          </p:cNvSpPr>
          <p:nvPr/>
        </p:nvSpPr>
        <p:spPr bwMode="white">
          <a:xfrm>
            <a:off x="899592" y="2172920"/>
            <a:ext cx="7344226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  <p:txBody>
          <a:bodyPr wrap="square">
            <a:spAutoFit/>
          </a:bodyPr>
          <a:lstStyle/>
          <a:p>
            <a:pPr marL="174625" indent="-174625" algn="just" eaLnBrk="0" hangingPunct="0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s-MX" sz="1400" i="1" kern="0" dirty="0">
                <a:latin typeface="Arial" panose="020B0604020202020204" pitchFamily="34" charset="0"/>
                <a:cs typeface="Arial" panose="020B0604020202020204" pitchFamily="34" charset="0"/>
              </a:rPr>
              <a:t>IPscore® 2.2 es una base de datos en Microsoft Access desarrollada por la Oficina Danesa de Patentes y Marcas con la versión anterior  IPscore2.0, en colaboración con la Copenhagen Business School y un importante grupo de  empresas danesas.</a:t>
            </a:r>
          </a:p>
          <a:p>
            <a:pPr marL="174625" indent="-174625" algn="just" eaLnBrk="0" hangingPunct="0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s-MX" sz="1400" i="1" kern="0" dirty="0">
                <a:latin typeface="Arial" panose="020B0604020202020204" pitchFamily="34" charset="0"/>
                <a:cs typeface="Arial" panose="020B0604020202020204" pitchFamily="34" charset="0"/>
              </a:rPr>
              <a:t>Dada la relevancia de IPscore® 2.2 en la valuación de patentes, la Oficina Europea de Patentes decidió adquirir los derechos mediante la compra de la base de datos.</a:t>
            </a:r>
          </a:p>
          <a:p>
            <a:pPr marL="174625" indent="-174625" algn="just" eaLnBrk="0" hangingPunct="0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s-MX" sz="1400" i="1" kern="0" dirty="0">
                <a:latin typeface="Arial" panose="020B0604020202020204" pitchFamily="34" charset="0"/>
                <a:cs typeface="Arial" panose="020B0604020202020204" pitchFamily="34" charset="0"/>
              </a:rPr>
              <a:t>IPscore® 2.2 es una herramienta para la gestión de los activos intangibles, que además puede contribuir en el diseño de estrategias del sector público y privado.</a:t>
            </a:r>
          </a:p>
          <a:p>
            <a:pPr marL="174625" indent="-174625" algn="just" eaLnBrk="0" hangingPunct="0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s-MX" sz="1400" i="1" kern="0" dirty="0">
                <a:latin typeface="Arial" panose="020B0604020202020204" pitchFamily="34" charset="0"/>
                <a:cs typeface="Arial" panose="020B0604020202020204" pitchFamily="34" charset="0"/>
              </a:rPr>
              <a:t>Con IPscore® 2.2 pueden evaluarse tecnologías patentadas, proyectos de I+D aún cuando no exista una patente, ideas acabadas y/o propuestas de proyectos.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IPscore</a:t>
            </a:r>
            <a:r>
              <a:rPr lang="es-MX" sz="20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2.2 se desarrollo en Dinamarca y fue adoptado por la Oficina Europea de Patentes como herramienta para la valuación de intangibles</a:t>
            </a:r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23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144808716"/>
      </p:ext>
    </p:extLst>
  </p:cSld>
  <p:clrMapOvr>
    <a:masterClrMapping/>
  </p:clrMapOvr>
  <p:transition xmlns:p14="http://schemas.microsoft.com/office/powerpoint/2010/main" spd="slow">
    <p:blinds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77 Grupo"/>
          <p:cNvGrpSpPr/>
          <p:nvPr/>
        </p:nvGrpSpPr>
        <p:grpSpPr>
          <a:xfrm>
            <a:off x="806930" y="1213021"/>
            <a:ext cx="7537472" cy="5430289"/>
            <a:chOff x="1290754" y="1369135"/>
            <a:chExt cx="7537472" cy="5430289"/>
          </a:xfrm>
        </p:grpSpPr>
        <p:sp>
          <p:nvSpPr>
            <p:cNvPr id="73" name="Text Box 15"/>
            <p:cNvSpPr txBox="1">
              <a:spLocks noChangeArrowheads="1"/>
            </p:cNvSpPr>
            <p:nvPr/>
          </p:nvSpPr>
          <p:spPr bwMode="auto">
            <a:xfrm>
              <a:off x="1505576" y="6553203"/>
              <a:ext cx="446405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s-MX" sz="1000" i="1" dirty="0">
                  <a:solidFill>
                    <a:prstClr val="black"/>
                  </a:solidFill>
                </a:rPr>
                <a:t>Fuente: </a:t>
              </a:r>
              <a:r>
                <a:rPr lang="es-MX" sz="1000" i="1" dirty="0" err="1">
                  <a:solidFill>
                    <a:prstClr val="black"/>
                  </a:solidFill>
                </a:rPr>
                <a:t>Patent</a:t>
              </a:r>
              <a:r>
                <a:rPr lang="es-MX" sz="1000" i="1" dirty="0">
                  <a:solidFill>
                    <a:prstClr val="black"/>
                  </a:solidFill>
                </a:rPr>
                <a:t> Portfolio Management </a:t>
              </a:r>
              <a:r>
                <a:rPr lang="es-MX" sz="1000" i="1" dirty="0" err="1">
                  <a:solidFill>
                    <a:prstClr val="black"/>
                  </a:solidFill>
                </a:rPr>
                <a:t>with</a:t>
              </a:r>
              <a:r>
                <a:rPr lang="es-MX" sz="1000" i="1" dirty="0">
                  <a:solidFill>
                    <a:prstClr val="black"/>
                  </a:solidFill>
                </a:rPr>
                <a:t> </a:t>
              </a:r>
              <a:r>
                <a:rPr lang="es-MX" sz="1000" i="1" dirty="0" err="1">
                  <a:solidFill>
                    <a:prstClr val="black"/>
                  </a:solidFill>
                </a:rPr>
                <a:t>IPscore</a:t>
              </a:r>
              <a:r>
                <a:rPr lang="es-MX" sz="1000" i="1" dirty="0">
                  <a:solidFill>
                    <a:prstClr val="black"/>
                  </a:solidFill>
                </a:rPr>
                <a:t> 2.2. </a:t>
              </a:r>
              <a:r>
                <a:rPr lang="es-MX" sz="1000" i="1" dirty="0" err="1">
                  <a:solidFill>
                    <a:prstClr val="black"/>
                  </a:solidFill>
                </a:rPr>
                <a:t>IPscore</a:t>
              </a:r>
              <a:r>
                <a:rPr lang="es-MX" sz="1000" i="1" dirty="0">
                  <a:solidFill>
                    <a:prstClr val="black"/>
                  </a:solidFill>
                </a:rPr>
                <a:t> 2.2. 2014.</a:t>
              </a:r>
            </a:p>
          </p:txBody>
        </p:sp>
        <p:sp>
          <p:nvSpPr>
            <p:cNvPr id="5" name="4 Flecha curvada hacia arriba"/>
            <p:cNvSpPr/>
            <p:nvPr/>
          </p:nvSpPr>
          <p:spPr>
            <a:xfrm>
              <a:off x="6466120" y="6070420"/>
              <a:ext cx="1728192" cy="567876"/>
            </a:xfrm>
            <a:prstGeom prst="curvedUp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prstClr val="black"/>
                </a:solidFill>
              </a:endParaRPr>
            </a:p>
          </p:txBody>
        </p:sp>
        <p:sp>
          <p:nvSpPr>
            <p:cNvPr id="33" name="32 Triángulo isósceles"/>
            <p:cNvSpPr/>
            <p:nvPr/>
          </p:nvSpPr>
          <p:spPr>
            <a:xfrm rot="16200000">
              <a:off x="335952" y="3753546"/>
              <a:ext cx="4805356" cy="792089"/>
            </a:xfrm>
            <a:prstGeom prst="triangle">
              <a:avLst/>
            </a:prstGeom>
            <a:solidFill>
              <a:srgbClr val="F0E2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prstClr val="white"/>
                </a:solidFill>
              </a:endParaRPr>
            </a:p>
          </p:txBody>
        </p:sp>
        <p:sp>
          <p:nvSpPr>
            <p:cNvPr id="34" name="Text Box 30"/>
            <p:cNvSpPr txBox="1">
              <a:spLocks noChangeArrowheads="1"/>
            </p:cNvSpPr>
            <p:nvPr/>
          </p:nvSpPr>
          <p:spPr bwMode="white">
            <a:xfrm>
              <a:off x="6804248" y="3464136"/>
              <a:ext cx="2023978" cy="256993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marL="457200" indent="-4572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914400" indent="-4572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371600" indent="-4572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828800" indent="-4572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286000" indent="-4572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7432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2004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6576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1148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95250" indent="-9525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Perfiles de radar.</a:t>
              </a:r>
            </a:p>
            <a:p>
              <a:pPr marL="95250" indent="-9525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Perfiles estratégicos.</a:t>
              </a:r>
            </a:p>
            <a:p>
              <a:pPr marL="95250" indent="-9525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Valor presente neto.</a:t>
              </a:r>
            </a:p>
            <a:p>
              <a:pPr marL="95250" indent="-9525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Gráficos.</a:t>
              </a:r>
            </a:p>
            <a:p>
              <a:pPr marL="95250" indent="-9525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Diagnóstico.</a:t>
              </a:r>
            </a:p>
            <a:p>
              <a:pPr marL="95250" indent="-9525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Portafolios.</a:t>
              </a:r>
            </a:p>
            <a:p>
              <a:pPr marL="95250" indent="-9525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Reportes complementarios.</a:t>
              </a:r>
            </a:p>
            <a:p>
              <a:pPr marL="95250" indent="-9525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Reporte Final.</a:t>
              </a:r>
            </a:p>
          </p:txBody>
        </p:sp>
        <p:grpSp>
          <p:nvGrpSpPr>
            <p:cNvPr id="29" name="28 Grupo"/>
            <p:cNvGrpSpPr/>
            <p:nvPr/>
          </p:nvGrpSpPr>
          <p:grpSpPr>
            <a:xfrm>
              <a:off x="3179383" y="1764330"/>
              <a:ext cx="3456384" cy="4770522"/>
              <a:chOff x="3179383" y="1605924"/>
              <a:chExt cx="3456384" cy="4943318"/>
            </a:xfrm>
          </p:grpSpPr>
          <p:sp>
            <p:nvSpPr>
              <p:cNvPr id="6" name="AutoShape 3"/>
              <p:cNvSpPr>
                <a:spLocks noChangeArrowheads="1"/>
              </p:cNvSpPr>
              <p:nvPr/>
            </p:nvSpPr>
            <p:spPr bwMode="gray">
              <a:xfrm>
                <a:off x="3179383" y="2330856"/>
                <a:ext cx="3456384" cy="593725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90000"/>
                </a:schemeClr>
              </a:solidFill>
              <a:ln w="28575" algn="ctr">
                <a:solidFill>
                  <a:srgbClr val="FCFCFC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1D3A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s-MX" sz="1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" name="AutoShape 4"/>
              <p:cNvSpPr>
                <a:spLocks noChangeArrowheads="1"/>
              </p:cNvSpPr>
              <p:nvPr/>
            </p:nvSpPr>
            <p:spPr bwMode="gray">
              <a:xfrm>
                <a:off x="3179383" y="1605924"/>
                <a:ext cx="3456384" cy="593725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28575" algn="ctr">
                <a:solidFill>
                  <a:srgbClr val="FCFCFC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1D3A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s-MX" sz="1400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" name="Group 5"/>
              <p:cNvGrpSpPr>
                <a:grpSpLocks/>
              </p:cNvGrpSpPr>
              <p:nvPr/>
            </p:nvGrpSpPr>
            <p:grpSpPr bwMode="auto">
              <a:xfrm>
                <a:off x="6439381" y="1948626"/>
                <a:ext cx="96556" cy="601663"/>
                <a:chOff x="960" y="1764"/>
                <a:chExt cx="130" cy="418"/>
              </a:xfrm>
            </p:grpSpPr>
            <p:sp>
              <p:nvSpPr>
                <p:cNvPr id="69" name="Oval 6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0" name="Oval 7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1" name="AutoShape 8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27451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3257937" y="1945451"/>
                <a:ext cx="96556" cy="601663"/>
                <a:chOff x="960" y="1764"/>
                <a:chExt cx="130" cy="418"/>
              </a:xfrm>
            </p:grpSpPr>
            <p:sp>
              <p:nvSpPr>
                <p:cNvPr id="66" name="Oval 10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7" name="Oval 11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" name="AutoShape 12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0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1" name="AutoShape 14"/>
              <p:cNvSpPr>
                <a:spLocks noChangeArrowheads="1"/>
              </p:cNvSpPr>
              <p:nvPr/>
            </p:nvSpPr>
            <p:spPr bwMode="gray">
              <a:xfrm>
                <a:off x="3179383" y="3055788"/>
                <a:ext cx="3456384" cy="593725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28575" algn="ctr">
                <a:solidFill>
                  <a:srgbClr val="FCFCFC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1D3A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s-MX" sz="1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AutoShape 15"/>
              <p:cNvSpPr>
                <a:spLocks noChangeArrowheads="1"/>
              </p:cNvSpPr>
              <p:nvPr/>
            </p:nvSpPr>
            <p:spPr bwMode="gray">
              <a:xfrm>
                <a:off x="3179383" y="3780720"/>
                <a:ext cx="3456384" cy="593725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90000"/>
                </a:schemeClr>
              </a:solidFill>
              <a:ln w="28575" algn="ctr">
                <a:solidFill>
                  <a:srgbClr val="FCFCFC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1D3A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s-MX" sz="1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AutoShape 24"/>
              <p:cNvSpPr>
                <a:spLocks noChangeArrowheads="1"/>
              </p:cNvSpPr>
              <p:nvPr/>
            </p:nvSpPr>
            <p:spPr bwMode="gray">
              <a:xfrm>
                <a:off x="3179383" y="4505652"/>
                <a:ext cx="3456384" cy="593725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28575" algn="ctr">
                <a:solidFill>
                  <a:srgbClr val="FCFCFC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1D3A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s-MX" sz="1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AutoShape 29"/>
              <p:cNvSpPr>
                <a:spLocks noChangeArrowheads="1"/>
              </p:cNvSpPr>
              <p:nvPr/>
            </p:nvSpPr>
            <p:spPr bwMode="gray">
              <a:xfrm>
                <a:off x="3179383" y="5230584"/>
                <a:ext cx="3456384" cy="593725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90000"/>
                </a:schemeClr>
              </a:solidFill>
              <a:ln w="28575" algn="ctr">
                <a:solidFill>
                  <a:srgbClr val="FCFCFC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1D3A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es-MX" sz="1400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8" name="Group 5"/>
              <p:cNvGrpSpPr>
                <a:grpSpLocks/>
              </p:cNvGrpSpPr>
              <p:nvPr/>
            </p:nvGrpSpPr>
            <p:grpSpPr bwMode="auto">
              <a:xfrm>
                <a:off x="6439381" y="2675074"/>
                <a:ext cx="96556" cy="601663"/>
                <a:chOff x="960" y="1764"/>
                <a:chExt cx="130" cy="418"/>
              </a:xfrm>
            </p:grpSpPr>
            <p:sp>
              <p:nvSpPr>
                <p:cNvPr id="63" name="Oval 6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4" name="Oval 7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5" name="AutoShape 8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27451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9" name="Group 9"/>
              <p:cNvGrpSpPr>
                <a:grpSpLocks/>
              </p:cNvGrpSpPr>
              <p:nvPr/>
            </p:nvGrpSpPr>
            <p:grpSpPr bwMode="auto">
              <a:xfrm>
                <a:off x="3257937" y="2671899"/>
                <a:ext cx="96556" cy="601663"/>
                <a:chOff x="960" y="1764"/>
                <a:chExt cx="130" cy="418"/>
              </a:xfrm>
            </p:grpSpPr>
            <p:sp>
              <p:nvSpPr>
                <p:cNvPr id="60" name="Oval 10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" name="Oval 11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2" name="AutoShape 12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0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9" name="Group 5"/>
              <p:cNvGrpSpPr>
                <a:grpSpLocks/>
              </p:cNvGrpSpPr>
              <p:nvPr/>
            </p:nvGrpSpPr>
            <p:grpSpPr bwMode="auto">
              <a:xfrm>
                <a:off x="6439381" y="3401522"/>
                <a:ext cx="96556" cy="601663"/>
                <a:chOff x="960" y="1764"/>
                <a:chExt cx="130" cy="418"/>
              </a:xfrm>
            </p:grpSpPr>
            <p:sp>
              <p:nvSpPr>
                <p:cNvPr id="57" name="Oval 6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8" name="Oval 7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" name="AutoShape 8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27451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0" name="Group 9"/>
              <p:cNvGrpSpPr>
                <a:grpSpLocks/>
              </p:cNvGrpSpPr>
              <p:nvPr/>
            </p:nvGrpSpPr>
            <p:grpSpPr bwMode="auto">
              <a:xfrm>
                <a:off x="3257937" y="3398347"/>
                <a:ext cx="96556" cy="601663"/>
                <a:chOff x="960" y="1764"/>
                <a:chExt cx="130" cy="418"/>
              </a:xfrm>
            </p:grpSpPr>
            <p:sp>
              <p:nvSpPr>
                <p:cNvPr id="54" name="Oval 10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5" name="Oval 11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6" name="AutoShape 12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0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1" name="Group 5"/>
              <p:cNvGrpSpPr>
                <a:grpSpLocks/>
              </p:cNvGrpSpPr>
              <p:nvPr/>
            </p:nvGrpSpPr>
            <p:grpSpPr bwMode="auto">
              <a:xfrm>
                <a:off x="6439381" y="4127970"/>
                <a:ext cx="96556" cy="601663"/>
                <a:chOff x="960" y="1764"/>
                <a:chExt cx="130" cy="418"/>
              </a:xfrm>
            </p:grpSpPr>
            <p:sp>
              <p:nvSpPr>
                <p:cNvPr id="51" name="Oval 6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2" name="Oval 7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3" name="AutoShape 8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27451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2" name="Group 9"/>
              <p:cNvGrpSpPr>
                <a:grpSpLocks/>
              </p:cNvGrpSpPr>
              <p:nvPr/>
            </p:nvGrpSpPr>
            <p:grpSpPr bwMode="auto">
              <a:xfrm>
                <a:off x="3257937" y="4124795"/>
                <a:ext cx="96556" cy="601663"/>
                <a:chOff x="960" y="1764"/>
                <a:chExt cx="130" cy="418"/>
              </a:xfrm>
            </p:grpSpPr>
            <p:sp>
              <p:nvSpPr>
                <p:cNvPr id="48" name="Oval 10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9" name="Oval 11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0" name="AutoShape 12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0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3" name="Group 5"/>
              <p:cNvGrpSpPr>
                <a:grpSpLocks/>
              </p:cNvGrpSpPr>
              <p:nvPr/>
            </p:nvGrpSpPr>
            <p:grpSpPr bwMode="auto">
              <a:xfrm>
                <a:off x="6439381" y="4854418"/>
                <a:ext cx="96556" cy="601663"/>
                <a:chOff x="960" y="1764"/>
                <a:chExt cx="130" cy="418"/>
              </a:xfrm>
            </p:grpSpPr>
            <p:sp>
              <p:nvSpPr>
                <p:cNvPr id="45" name="Oval 6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6" name="Oval 7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7" name="AutoShape 8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27451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4" name="Group 9"/>
              <p:cNvGrpSpPr>
                <a:grpSpLocks/>
              </p:cNvGrpSpPr>
              <p:nvPr/>
            </p:nvGrpSpPr>
            <p:grpSpPr bwMode="auto">
              <a:xfrm>
                <a:off x="3257937" y="4851243"/>
                <a:ext cx="96556" cy="601663"/>
                <a:chOff x="960" y="1764"/>
                <a:chExt cx="130" cy="418"/>
              </a:xfrm>
            </p:grpSpPr>
            <p:sp>
              <p:nvSpPr>
                <p:cNvPr id="42" name="Oval 10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" name="Oval 11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4" name="AutoShape 12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0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8" name="AutoShape 29"/>
              <p:cNvSpPr>
                <a:spLocks noChangeArrowheads="1"/>
              </p:cNvSpPr>
              <p:nvPr/>
            </p:nvSpPr>
            <p:spPr bwMode="gray">
              <a:xfrm>
                <a:off x="3179383" y="5955517"/>
                <a:ext cx="3456384" cy="593725"/>
              </a:xfrm>
              <a:prstGeom prst="roundRect">
                <a:avLst>
                  <a:gd name="adj" fmla="val 16667"/>
                </a:avLst>
              </a:prstGeom>
              <a:solidFill>
                <a:schemeClr val="bg1">
                  <a:lumMod val="75000"/>
                </a:schemeClr>
              </a:solidFill>
              <a:ln w="28575" algn="ctr">
                <a:solidFill>
                  <a:srgbClr val="FCFCFC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1D3A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s-MX" sz="1400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5" name="Group 5"/>
              <p:cNvGrpSpPr>
                <a:grpSpLocks/>
              </p:cNvGrpSpPr>
              <p:nvPr/>
            </p:nvGrpSpPr>
            <p:grpSpPr bwMode="auto">
              <a:xfrm>
                <a:off x="6439381" y="5580867"/>
                <a:ext cx="96556" cy="601663"/>
                <a:chOff x="960" y="1764"/>
                <a:chExt cx="130" cy="418"/>
              </a:xfrm>
            </p:grpSpPr>
            <p:sp>
              <p:nvSpPr>
                <p:cNvPr id="39" name="Oval 6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" name="Oval 7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" name="AutoShape 8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27451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" name="Group 9"/>
              <p:cNvGrpSpPr>
                <a:grpSpLocks/>
              </p:cNvGrpSpPr>
              <p:nvPr/>
            </p:nvGrpSpPr>
            <p:grpSpPr bwMode="auto">
              <a:xfrm>
                <a:off x="3257937" y="5577692"/>
                <a:ext cx="96556" cy="601663"/>
                <a:chOff x="960" y="1764"/>
                <a:chExt cx="130" cy="418"/>
              </a:xfrm>
            </p:grpSpPr>
            <p:sp>
              <p:nvSpPr>
                <p:cNvPr id="36" name="Oval 10"/>
                <p:cNvSpPr>
                  <a:spLocks noChangeArrowheads="1"/>
                </p:cNvSpPr>
                <p:nvPr/>
              </p:nvSpPr>
              <p:spPr bwMode="gray">
                <a:xfrm>
                  <a:off x="960" y="1764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7" name="Oval 11"/>
                <p:cNvSpPr>
                  <a:spLocks noChangeArrowheads="1"/>
                </p:cNvSpPr>
                <p:nvPr/>
              </p:nvSpPr>
              <p:spPr bwMode="gray">
                <a:xfrm>
                  <a:off x="964" y="2062"/>
                  <a:ext cx="126" cy="120"/>
                </a:xfrm>
                <a:prstGeom prst="ellipse">
                  <a:avLst/>
                </a:prstGeom>
                <a:solidFill>
                  <a:srgbClr val="FFFFFF"/>
                </a:solidFill>
                <a:ln w="38100" algn="ctr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8" name="AutoShape 12"/>
                <p:cNvSpPr>
                  <a:spLocks noChangeArrowheads="1"/>
                </p:cNvSpPr>
                <p:nvPr/>
              </p:nvSpPr>
              <p:spPr bwMode="gray">
                <a:xfrm>
                  <a:off x="996" y="1836"/>
                  <a:ext cx="62" cy="3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2B2B2"/>
                    </a:gs>
                    <a:gs pos="50000">
                      <a:srgbClr val="B2B2B2">
                        <a:gamma/>
                        <a:tint val="0"/>
                        <a:invGamma/>
                      </a:srgbClr>
                    </a:gs>
                    <a:gs pos="100000">
                      <a:srgbClr val="B2B2B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5D9DD7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63500" dir="3187806" algn="ctr" rotWithShape="0">
                          <a:srgbClr val="001D3A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2" name="31 Flecha abajo"/>
              <p:cNvSpPr/>
              <p:nvPr/>
            </p:nvSpPr>
            <p:spPr>
              <a:xfrm>
                <a:off x="6109128" y="1975843"/>
                <a:ext cx="403042" cy="4266821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 Box 13"/>
              <p:cNvSpPr txBox="1">
                <a:spLocks noChangeArrowheads="1"/>
              </p:cNvSpPr>
              <p:nvPr/>
            </p:nvSpPr>
            <p:spPr bwMode="white">
              <a:xfrm>
                <a:off x="3348309" y="1748898"/>
                <a:ext cx="1600994" cy="3189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ct val="500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/>
                  <a:t>Estatus legal</a:t>
                </a:r>
              </a:p>
            </p:txBody>
          </p:sp>
          <p:sp>
            <p:nvSpPr>
              <p:cNvPr id="14" name="Text Box 25"/>
              <p:cNvSpPr txBox="1">
                <a:spLocks noChangeArrowheads="1"/>
              </p:cNvSpPr>
              <p:nvPr/>
            </p:nvSpPr>
            <p:spPr bwMode="white">
              <a:xfrm>
                <a:off x="3348309" y="2473830"/>
                <a:ext cx="1600994" cy="3189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ct val="500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/>
                  <a:t>Tecnología</a:t>
                </a:r>
              </a:p>
            </p:txBody>
          </p:sp>
          <p:sp>
            <p:nvSpPr>
              <p:cNvPr id="15" name="Text Box 26"/>
              <p:cNvSpPr txBox="1">
                <a:spLocks noChangeArrowheads="1"/>
              </p:cNvSpPr>
              <p:nvPr/>
            </p:nvSpPr>
            <p:spPr bwMode="white">
              <a:xfrm>
                <a:off x="3348309" y="3198762"/>
                <a:ext cx="2420144" cy="3189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ct val="500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/>
                  <a:t>Condiciones de mercado</a:t>
                </a:r>
              </a:p>
            </p:txBody>
          </p:sp>
          <p:sp>
            <p:nvSpPr>
              <p:cNvPr id="16" name="Text Box 27"/>
              <p:cNvSpPr txBox="1">
                <a:spLocks noChangeArrowheads="1"/>
              </p:cNvSpPr>
              <p:nvPr/>
            </p:nvSpPr>
            <p:spPr bwMode="white">
              <a:xfrm>
                <a:off x="3348309" y="3923694"/>
                <a:ext cx="2172494" cy="3189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ct val="500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/>
                  <a:t>Aspectos financieros</a:t>
                </a:r>
              </a:p>
            </p:txBody>
          </p:sp>
          <p:sp>
            <p:nvSpPr>
              <p:cNvPr id="17" name="Text Box 28"/>
              <p:cNvSpPr txBox="1">
                <a:spLocks noChangeArrowheads="1"/>
              </p:cNvSpPr>
              <p:nvPr/>
            </p:nvSpPr>
            <p:spPr bwMode="white">
              <a:xfrm>
                <a:off x="3348309" y="4648626"/>
                <a:ext cx="1448594" cy="3189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ct val="500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/>
                  <a:t>Estrategia</a:t>
                </a:r>
              </a:p>
            </p:txBody>
          </p:sp>
          <p:sp>
            <p:nvSpPr>
              <p:cNvPr id="31" name="Text Box 30"/>
              <p:cNvSpPr txBox="1">
                <a:spLocks noChangeArrowheads="1"/>
              </p:cNvSpPr>
              <p:nvPr/>
            </p:nvSpPr>
            <p:spPr bwMode="white">
              <a:xfrm>
                <a:off x="3348309" y="6098491"/>
                <a:ext cx="1304878" cy="3189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ct val="500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/>
                  <a:t>Resultados</a:t>
                </a:r>
              </a:p>
            </p:txBody>
          </p:sp>
          <p:sp>
            <p:nvSpPr>
              <p:cNvPr id="35" name="Text Box 30"/>
              <p:cNvSpPr txBox="1">
                <a:spLocks noChangeArrowheads="1"/>
              </p:cNvSpPr>
              <p:nvPr/>
            </p:nvSpPr>
            <p:spPr bwMode="white">
              <a:xfrm>
                <a:off x="3348309" y="5373558"/>
                <a:ext cx="2979920" cy="3189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ct val="500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/>
                  <a:t>Módulo financiero</a:t>
                </a:r>
              </a:p>
            </p:txBody>
          </p:sp>
        </p:grpSp>
        <p:sp>
          <p:nvSpPr>
            <p:cNvPr id="27" name="Text Box 13"/>
            <p:cNvSpPr txBox="1">
              <a:spLocks noChangeArrowheads="1"/>
            </p:cNvSpPr>
            <p:nvPr/>
          </p:nvSpPr>
          <p:spPr bwMode="white">
            <a:xfrm>
              <a:off x="1290754" y="2372181"/>
              <a:ext cx="1769078" cy="3554819"/>
            </a:xfrm>
            <a:prstGeom prst="rect">
              <a:avLst/>
            </a:prstGeom>
            <a:solidFill>
              <a:srgbClr val="F0E2C8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marL="457200" indent="-4572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914400" indent="-4572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371600" indent="-4572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828800" indent="-4572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286000" indent="-4572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7432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2004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6576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1148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8900" indent="-8890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tabLst>
                  <a:tab pos="88900" algn="l"/>
                </a:tabLst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Incluye 5 categorías de análisis.</a:t>
              </a:r>
            </a:p>
            <a:p>
              <a:pPr marL="88900" indent="-8890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tabLst>
                  <a:tab pos="88900" algn="l"/>
                </a:tabLst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Evalúa 40 variables.</a:t>
              </a:r>
            </a:p>
            <a:p>
              <a:pPr marL="88900" indent="-8890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tabLst>
                  <a:tab pos="88900" algn="l"/>
                </a:tabLst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Usa una escala del 1 al 5 (valor mínimo a máximo).</a:t>
              </a:r>
            </a:p>
            <a:p>
              <a:pPr marL="88900" indent="-88900">
                <a:spcBef>
                  <a:spcPts val="6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tabLst>
                  <a:tab pos="88900" algn="l"/>
                </a:tabLst>
                <a:defRPr/>
              </a:pPr>
              <a:r>
                <a:rPr lang="es-MX" altLang="es-MX" sz="1400" kern="0" dirty="0">
                  <a:solidFill>
                    <a:prstClr val="black"/>
                  </a:solidFill>
                </a:rPr>
                <a:t>Además, incluye un módulo financiero para obtener el valor económico del intangible.</a:t>
              </a:r>
            </a:p>
          </p:txBody>
        </p:sp>
        <p:sp>
          <p:nvSpPr>
            <p:cNvPr id="72" name="Text Box 42"/>
            <p:cNvSpPr txBox="1">
              <a:spLocks noChangeArrowheads="1"/>
            </p:cNvSpPr>
            <p:nvPr/>
          </p:nvSpPr>
          <p:spPr bwMode="white">
            <a:xfrm>
              <a:off x="3339548" y="1369135"/>
              <a:ext cx="3352800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>
                <a:defRPr/>
              </a:pPr>
              <a:r>
                <a:rPr lang="es-MX" altLang="es-MX" sz="1500" b="1" u="sng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ESQUEMA DE IPSCORE</a:t>
              </a:r>
              <a:r>
                <a:rPr lang="es-MX" sz="1600" u="sng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®</a:t>
              </a:r>
              <a:r>
                <a:rPr lang="es-MX" altLang="es-MX" sz="1500" b="1" u="sng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2.2</a:t>
              </a:r>
              <a:endParaRPr lang="es-MX" altLang="es-MX" sz="1200" b="1" u="sng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6581432" y="2772216"/>
            <a:ext cx="1546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Arial"/>
                <a:cs typeface="Arial"/>
              </a:rPr>
              <a:t>Como resultados se genera</a:t>
            </a:r>
            <a:r>
              <a:rPr lang="es-ES" b="1" dirty="0"/>
              <a:t>: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-2077963" y="242471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79" name="78 CuadroTexto"/>
          <p:cNvSpPr txBox="1"/>
          <p:nvPr/>
        </p:nvSpPr>
        <p:spPr>
          <a:xfrm>
            <a:off x="255121" y="47923"/>
            <a:ext cx="863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 modelo IPscore</a:t>
            </a:r>
            <a:r>
              <a:rPr lang="es-MX" sz="20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2.2 se integra por cinco categorías y un módulo de Evaluación Financiera - - Arrojando ocho reportes de resultados</a:t>
            </a:r>
          </a:p>
        </p:txBody>
      </p:sp>
      <p:sp>
        <p:nvSpPr>
          <p:cNvPr id="77" name="Marcador de número de diapositiva 7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24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770666236"/>
      </p:ext>
    </p:extLst>
  </p:cSld>
  <p:clrMapOvr>
    <a:masterClrMapping/>
  </p:clrMapOvr>
  <p:transition xmlns:p14="http://schemas.microsoft.com/office/powerpoint/2010/main" spd="slow">
    <p:cover dir="r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48 Grupo"/>
          <p:cNvGrpSpPr/>
          <p:nvPr/>
        </p:nvGrpSpPr>
        <p:grpSpPr>
          <a:xfrm>
            <a:off x="741062" y="1420427"/>
            <a:ext cx="7670181" cy="5124648"/>
            <a:chOff x="1193715" y="1616720"/>
            <a:chExt cx="7670181" cy="5124648"/>
          </a:xfrm>
        </p:grpSpPr>
        <p:grpSp>
          <p:nvGrpSpPr>
            <p:cNvPr id="2" name="3 Grupo"/>
            <p:cNvGrpSpPr/>
            <p:nvPr/>
          </p:nvGrpSpPr>
          <p:grpSpPr>
            <a:xfrm>
              <a:off x="1193715" y="1616720"/>
              <a:ext cx="7670181" cy="4764608"/>
              <a:chOff x="135509" y="1081764"/>
              <a:chExt cx="8858367" cy="5825328"/>
            </a:xfrm>
          </p:grpSpPr>
          <p:grpSp>
            <p:nvGrpSpPr>
              <p:cNvPr id="3" name="4 Grupo"/>
              <p:cNvGrpSpPr/>
              <p:nvPr/>
            </p:nvGrpSpPr>
            <p:grpSpPr>
              <a:xfrm>
                <a:off x="224408" y="1081764"/>
                <a:ext cx="8681467" cy="593725"/>
                <a:chOff x="224408" y="1081764"/>
                <a:chExt cx="8681467" cy="593725"/>
              </a:xfrm>
            </p:grpSpPr>
            <p:sp>
              <p:nvSpPr>
                <p:cNvPr id="11" name="AutoShape 4"/>
                <p:cNvSpPr>
                  <a:spLocks noChangeArrowheads="1"/>
                </p:cNvSpPr>
                <p:nvPr/>
              </p:nvSpPr>
              <p:spPr bwMode="gray">
                <a:xfrm>
                  <a:off x="224408" y="1081764"/>
                  <a:ext cx="1556504" cy="593725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 algn="ctr">
                  <a:solidFill>
                    <a:srgbClr val="FCFCFC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001D3A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" name="Text Box 13"/>
                <p:cNvSpPr txBox="1">
                  <a:spLocks noChangeArrowheads="1"/>
                </p:cNvSpPr>
                <p:nvPr/>
              </p:nvSpPr>
              <p:spPr bwMode="white">
                <a:xfrm>
                  <a:off x="357495" y="1186889"/>
                  <a:ext cx="1290330" cy="376296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4572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9144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3716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8288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2860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7432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32004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6576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41148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algn="ctr">
                    <a:spcBef>
                      <a:spcPct val="50000"/>
                    </a:spcBef>
                    <a:buClr>
                      <a:srgbClr val="000000"/>
                    </a:buClr>
                    <a:defRPr/>
                  </a:pPr>
                  <a:r>
                    <a:rPr lang="es-MX" altLang="es-MX" sz="1400" b="1" kern="0" dirty="0">
                      <a:solidFill>
                        <a:srgbClr val="FFFFFF"/>
                      </a:solidFill>
                    </a:rPr>
                    <a:t>Legal</a:t>
                  </a:r>
                </a:p>
              </p:txBody>
            </p:sp>
            <p:sp>
              <p:nvSpPr>
                <p:cNvPr id="13" name="AutoShape 4"/>
                <p:cNvSpPr>
                  <a:spLocks noChangeArrowheads="1"/>
                </p:cNvSpPr>
                <p:nvPr/>
              </p:nvSpPr>
              <p:spPr bwMode="gray">
                <a:xfrm>
                  <a:off x="2005649" y="1081764"/>
                  <a:ext cx="1556504" cy="593725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90000"/>
                  </a:schemeClr>
                </a:solidFill>
                <a:ln w="28575" algn="ctr">
                  <a:solidFill>
                    <a:srgbClr val="FCFCFC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001D3A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white">
                <a:xfrm>
                  <a:off x="2138803" y="1186889"/>
                  <a:ext cx="1290198" cy="376296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4572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9144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3716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8288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2860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7432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32004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6576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41148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algn="ctr">
                    <a:spcBef>
                      <a:spcPct val="50000"/>
                    </a:spcBef>
                    <a:buClr>
                      <a:srgbClr val="000000"/>
                    </a:buClr>
                    <a:defRPr/>
                  </a:pPr>
                  <a:r>
                    <a:rPr lang="es-MX" altLang="es-MX" sz="1400" b="1" kern="0" dirty="0">
                      <a:solidFill>
                        <a:srgbClr val="FFFFFF"/>
                      </a:solidFill>
                    </a:rPr>
                    <a:t>Tecnología</a:t>
                  </a:r>
                </a:p>
              </p:txBody>
            </p:sp>
            <p:sp>
              <p:nvSpPr>
                <p:cNvPr id="15" name="AutoShape 4"/>
                <p:cNvSpPr>
                  <a:spLocks noChangeArrowheads="1"/>
                </p:cNvSpPr>
                <p:nvPr/>
              </p:nvSpPr>
              <p:spPr bwMode="gray">
                <a:xfrm>
                  <a:off x="3786890" y="1081764"/>
                  <a:ext cx="1556504" cy="593725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 algn="ctr">
                  <a:solidFill>
                    <a:srgbClr val="FCFCFC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001D3A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" name="Text Box 13"/>
                <p:cNvSpPr txBox="1">
                  <a:spLocks noChangeArrowheads="1"/>
                </p:cNvSpPr>
                <p:nvPr/>
              </p:nvSpPr>
              <p:spPr bwMode="white">
                <a:xfrm>
                  <a:off x="3897883" y="1186889"/>
                  <a:ext cx="1334518" cy="376296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4572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9144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3716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8288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2860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7432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32004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6576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41148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algn="ctr">
                    <a:spcBef>
                      <a:spcPct val="50000"/>
                    </a:spcBef>
                    <a:buClr>
                      <a:srgbClr val="000000"/>
                    </a:buClr>
                    <a:defRPr/>
                  </a:pPr>
                  <a:r>
                    <a:rPr lang="es-MX" altLang="es-MX" sz="1400" b="1" kern="0" dirty="0">
                      <a:solidFill>
                        <a:srgbClr val="FFFFFF"/>
                      </a:solidFill>
                    </a:rPr>
                    <a:t>Mercado</a:t>
                  </a:r>
                </a:p>
              </p:txBody>
            </p:sp>
            <p:sp>
              <p:nvSpPr>
                <p:cNvPr id="17" name="AutoShape 4"/>
                <p:cNvSpPr>
                  <a:spLocks noChangeArrowheads="1"/>
                </p:cNvSpPr>
                <p:nvPr/>
              </p:nvSpPr>
              <p:spPr bwMode="gray">
                <a:xfrm>
                  <a:off x="5568131" y="1081764"/>
                  <a:ext cx="1556504" cy="593725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90000"/>
                  </a:schemeClr>
                </a:solidFill>
                <a:ln w="28575" algn="ctr">
                  <a:solidFill>
                    <a:srgbClr val="FCFCFC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001D3A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8" name="Text Box 13"/>
                <p:cNvSpPr txBox="1">
                  <a:spLocks noChangeArrowheads="1"/>
                </p:cNvSpPr>
                <p:nvPr/>
              </p:nvSpPr>
              <p:spPr bwMode="white">
                <a:xfrm>
                  <a:off x="5695065" y="1186889"/>
                  <a:ext cx="1302637" cy="376296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4572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9144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3716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8288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2860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7432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32004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6576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41148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algn="ctr">
                    <a:spcBef>
                      <a:spcPct val="50000"/>
                    </a:spcBef>
                    <a:buClr>
                      <a:srgbClr val="000000"/>
                    </a:buClr>
                    <a:defRPr/>
                  </a:pPr>
                  <a:r>
                    <a:rPr lang="es-MX" altLang="es-MX" sz="1400" b="1" kern="0" dirty="0">
                      <a:solidFill>
                        <a:srgbClr val="FFFFFF"/>
                      </a:solidFill>
                    </a:rPr>
                    <a:t>Financiero</a:t>
                  </a:r>
                </a:p>
              </p:txBody>
            </p:sp>
            <p:sp>
              <p:nvSpPr>
                <p:cNvPr id="19" name="AutoShape 4"/>
                <p:cNvSpPr>
                  <a:spLocks noChangeArrowheads="1"/>
                </p:cNvSpPr>
                <p:nvPr/>
              </p:nvSpPr>
              <p:spPr bwMode="gray">
                <a:xfrm>
                  <a:off x="7349371" y="1081764"/>
                  <a:ext cx="1556504" cy="593725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 algn="ctr">
                  <a:solidFill>
                    <a:srgbClr val="FCFCFC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001D3A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MX" sz="1400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" name="Text Box 13"/>
                <p:cNvSpPr txBox="1">
                  <a:spLocks noChangeArrowheads="1"/>
                </p:cNvSpPr>
                <p:nvPr/>
              </p:nvSpPr>
              <p:spPr bwMode="white">
                <a:xfrm>
                  <a:off x="7517645" y="1186889"/>
                  <a:ext cx="1219955" cy="376296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4572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9144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3716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8288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2860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7432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32004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6576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41148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indent="0" algn="ctr">
                    <a:spcBef>
                      <a:spcPct val="50000"/>
                    </a:spcBef>
                    <a:buClr>
                      <a:srgbClr val="000000"/>
                    </a:buClr>
                    <a:defRPr/>
                  </a:pPr>
                  <a:r>
                    <a:rPr lang="es-MX" altLang="es-MX" sz="1400" b="1" kern="0" dirty="0">
                      <a:solidFill>
                        <a:srgbClr val="FFFFFF"/>
                      </a:solidFill>
                    </a:rPr>
                    <a:t>Estrategia</a:t>
                  </a:r>
                </a:p>
              </p:txBody>
            </p:sp>
            <p:grpSp>
              <p:nvGrpSpPr>
                <p:cNvPr id="4" name="20 Grupo"/>
                <p:cNvGrpSpPr/>
                <p:nvPr/>
              </p:nvGrpSpPr>
              <p:grpSpPr>
                <a:xfrm>
                  <a:off x="1592449" y="1149373"/>
                  <a:ext cx="601664" cy="458506"/>
                  <a:chOff x="1583897" y="1447247"/>
                  <a:chExt cx="601664" cy="458506"/>
                </a:xfrm>
              </p:grpSpPr>
              <p:grpSp>
                <p:nvGrpSpPr>
                  <p:cNvPr id="5" name="Group 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36451" y="1194693"/>
                    <a:ext cx="96556" cy="601663"/>
                    <a:chOff x="960" y="1764"/>
                    <a:chExt cx="130" cy="418"/>
                  </a:xfrm>
                </p:grpSpPr>
                <p:sp>
                  <p:nvSpPr>
                    <p:cNvPr id="54" name="Oval 6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0" y="1764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5" name="Oval 7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4" y="2062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6" name="AutoShape 8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96" y="1836"/>
                      <a:ext cx="62" cy="3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B2B2B2"/>
                        </a:gs>
                        <a:gs pos="50000">
                          <a:srgbClr val="B2B2B2">
                            <a:gamma/>
                            <a:tint val="27451"/>
                            <a:invGamma/>
                          </a:srgbClr>
                        </a:gs>
                        <a:gs pos="100000">
                          <a:srgbClr val="B2B2B2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 algn="ctr">
                          <a:solidFill>
                            <a:srgbClr val="5D9DD7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21" name="Group 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36452" y="1556643"/>
                    <a:ext cx="96556" cy="601663"/>
                    <a:chOff x="960" y="1764"/>
                    <a:chExt cx="130" cy="418"/>
                  </a:xfrm>
                </p:grpSpPr>
                <p:sp>
                  <p:nvSpPr>
                    <p:cNvPr id="51" name="Oval 6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0" y="1764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2" name="Oval 7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4" y="2062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53" name="AutoShape 8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96" y="1836"/>
                      <a:ext cx="62" cy="3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B2B2B2"/>
                        </a:gs>
                        <a:gs pos="50000">
                          <a:srgbClr val="B2B2B2">
                            <a:gamma/>
                            <a:tint val="27451"/>
                            <a:invGamma/>
                          </a:srgbClr>
                        </a:gs>
                        <a:gs pos="100000">
                          <a:srgbClr val="B2B2B2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 algn="ctr">
                          <a:solidFill>
                            <a:srgbClr val="5D9DD7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22" name="21 Grupo"/>
                <p:cNvGrpSpPr/>
                <p:nvPr/>
              </p:nvGrpSpPr>
              <p:grpSpPr>
                <a:xfrm>
                  <a:off x="3373690" y="1149373"/>
                  <a:ext cx="601664" cy="458506"/>
                  <a:chOff x="1583897" y="1447247"/>
                  <a:chExt cx="601664" cy="458506"/>
                </a:xfrm>
              </p:grpSpPr>
              <p:grpSp>
                <p:nvGrpSpPr>
                  <p:cNvPr id="23" name="Group 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36451" y="1194693"/>
                    <a:ext cx="96556" cy="601663"/>
                    <a:chOff x="960" y="1764"/>
                    <a:chExt cx="130" cy="418"/>
                  </a:xfrm>
                </p:grpSpPr>
                <p:sp>
                  <p:nvSpPr>
                    <p:cNvPr id="46" name="Oval 6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0" y="1764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47" name="Oval 7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4" y="2062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48" name="AutoShape 8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96" y="1836"/>
                      <a:ext cx="62" cy="3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B2B2B2"/>
                        </a:gs>
                        <a:gs pos="50000">
                          <a:srgbClr val="B2B2B2">
                            <a:gamma/>
                            <a:tint val="27451"/>
                            <a:invGamma/>
                          </a:srgbClr>
                        </a:gs>
                        <a:gs pos="100000">
                          <a:srgbClr val="B2B2B2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 algn="ctr">
                          <a:solidFill>
                            <a:srgbClr val="5D9DD7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24" name="Group 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36452" y="1556643"/>
                    <a:ext cx="96556" cy="601663"/>
                    <a:chOff x="960" y="1764"/>
                    <a:chExt cx="130" cy="418"/>
                  </a:xfrm>
                </p:grpSpPr>
                <p:sp>
                  <p:nvSpPr>
                    <p:cNvPr id="43" name="Oval 6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0" y="1764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44" name="Oval 7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4" y="2062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45" name="AutoShape 8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96" y="1836"/>
                      <a:ext cx="62" cy="3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B2B2B2"/>
                        </a:gs>
                        <a:gs pos="50000">
                          <a:srgbClr val="B2B2B2">
                            <a:gamma/>
                            <a:tint val="27451"/>
                            <a:invGamma/>
                          </a:srgbClr>
                        </a:gs>
                        <a:gs pos="100000">
                          <a:srgbClr val="B2B2B2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 algn="ctr">
                          <a:solidFill>
                            <a:srgbClr val="5D9DD7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25" name="22 Grupo"/>
                <p:cNvGrpSpPr/>
                <p:nvPr/>
              </p:nvGrpSpPr>
              <p:grpSpPr>
                <a:xfrm>
                  <a:off x="5154931" y="1149373"/>
                  <a:ext cx="601664" cy="458506"/>
                  <a:chOff x="1583897" y="1447247"/>
                  <a:chExt cx="601664" cy="458506"/>
                </a:xfrm>
              </p:grpSpPr>
              <p:grpSp>
                <p:nvGrpSpPr>
                  <p:cNvPr id="26" name="Group 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36451" y="1194693"/>
                    <a:ext cx="96556" cy="601663"/>
                    <a:chOff x="960" y="1764"/>
                    <a:chExt cx="130" cy="418"/>
                  </a:xfrm>
                </p:grpSpPr>
                <p:sp>
                  <p:nvSpPr>
                    <p:cNvPr id="38" name="Oval 6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0" y="1764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39" name="Oval 7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4" y="2062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40" name="AutoShape 8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96" y="1836"/>
                      <a:ext cx="62" cy="3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B2B2B2"/>
                        </a:gs>
                        <a:gs pos="50000">
                          <a:srgbClr val="B2B2B2">
                            <a:gamma/>
                            <a:tint val="27451"/>
                            <a:invGamma/>
                          </a:srgbClr>
                        </a:gs>
                        <a:gs pos="100000">
                          <a:srgbClr val="B2B2B2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 algn="ctr">
                          <a:solidFill>
                            <a:srgbClr val="5D9DD7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33" name="Group 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36452" y="1556643"/>
                    <a:ext cx="96556" cy="601663"/>
                    <a:chOff x="960" y="1764"/>
                    <a:chExt cx="130" cy="418"/>
                  </a:xfrm>
                </p:grpSpPr>
                <p:sp>
                  <p:nvSpPr>
                    <p:cNvPr id="35" name="Oval 6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0" y="1764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36" name="Oval 7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4" y="2062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37" name="AutoShape 8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96" y="1836"/>
                      <a:ext cx="62" cy="3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B2B2B2"/>
                        </a:gs>
                        <a:gs pos="50000">
                          <a:srgbClr val="B2B2B2">
                            <a:gamma/>
                            <a:tint val="27451"/>
                            <a:invGamma/>
                          </a:srgbClr>
                        </a:gs>
                        <a:gs pos="100000">
                          <a:srgbClr val="B2B2B2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 algn="ctr">
                          <a:solidFill>
                            <a:srgbClr val="5D9DD7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34" name="23 Grupo"/>
                <p:cNvGrpSpPr/>
                <p:nvPr/>
              </p:nvGrpSpPr>
              <p:grpSpPr>
                <a:xfrm>
                  <a:off x="6936171" y="1149373"/>
                  <a:ext cx="601664" cy="458506"/>
                  <a:chOff x="1583897" y="1447247"/>
                  <a:chExt cx="601664" cy="458506"/>
                </a:xfrm>
              </p:grpSpPr>
              <p:grpSp>
                <p:nvGrpSpPr>
                  <p:cNvPr id="41" name="Group 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36451" y="1194693"/>
                    <a:ext cx="96556" cy="601663"/>
                    <a:chOff x="960" y="1764"/>
                    <a:chExt cx="130" cy="418"/>
                  </a:xfrm>
                </p:grpSpPr>
                <p:sp>
                  <p:nvSpPr>
                    <p:cNvPr id="30" name="Oval 6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0" y="1764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31" name="Oval 7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4" y="2062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32" name="AutoShape 8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96" y="1836"/>
                      <a:ext cx="62" cy="3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B2B2B2"/>
                        </a:gs>
                        <a:gs pos="50000">
                          <a:srgbClr val="B2B2B2">
                            <a:gamma/>
                            <a:tint val="27451"/>
                            <a:invGamma/>
                          </a:srgbClr>
                        </a:gs>
                        <a:gs pos="100000">
                          <a:srgbClr val="B2B2B2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 algn="ctr">
                          <a:solidFill>
                            <a:srgbClr val="5D9DD7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42" name="Group 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36452" y="1556643"/>
                    <a:ext cx="96556" cy="601663"/>
                    <a:chOff x="960" y="1764"/>
                    <a:chExt cx="130" cy="418"/>
                  </a:xfrm>
                </p:grpSpPr>
                <p:sp>
                  <p:nvSpPr>
                    <p:cNvPr id="27" name="Oval 6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0" y="1764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8" name="Oval 7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64" y="2062"/>
                      <a:ext cx="126" cy="12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8100" algn="ctr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9" name="AutoShape 8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996" y="1836"/>
                      <a:ext cx="62" cy="300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rgbClr val="B2B2B2"/>
                        </a:gs>
                        <a:gs pos="50000">
                          <a:srgbClr val="B2B2B2">
                            <a:gamma/>
                            <a:tint val="27451"/>
                            <a:invGamma/>
                          </a:srgbClr>
                        </a:gs>
                        <a:gs pos="100000">
                          <a:srgbClr val="B2B2B2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 algn="ctr">
                          <a:solidFill>
                            <a:srgbClr val="5D9DD7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63500" dir="3187806" algn="ctr" rotWithShape="0">
                              <a:srgbClr val="001D3A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MX" sz="1400" kern="0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6" name="Text Box 30"/>
              <p:cNvSpPr txBox="1">
                <a:spLocks noChangeArrowheads="1"/>
              </p:cNvSpPr>
              <p:nvPr/>
            </p:nvSpPr>
            <p:spPr bwMode="white">
              <a:xfrm>
                <a:off x="135509" y="1751847"/>
                <a:ext cx="1734304" cy="438384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Estatus de la patente.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Fuerza jurídica.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Duración de la patente.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Exhaustividad de reivindicaciones.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Cobertura geográfica.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Seguimiento de posibles infracciones.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Frecuencia de litigios.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Medios para protegerla.</a:t>
                </a:r>
              </a:p>
            </p:txBody>
          </p:sp>
          <p:sp>
            <p:nvSpPr>
              <p:cNvPr id="7" name="Text Box 30"/>
              <p:cNvSpPr txBox="1">
                <a:spLocks noChangeArrowheads="1"/>
              </p:cNvSpPr>
              <p:nvPr/>
            </p:nvSpPr>
            <p:spPr bwMode="white">
              <a:xfrm>
                <a:off x="1920684" y="1751847"/>
                <a:ext cx="1734304" cy="515524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Invención única.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Invención técnicamente superior.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Invención probada.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Requiere nuevas habilidades.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Tiempo para gestión comercial.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Facilidad de imitación.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Ilegalidad fácil de detectar.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Requiere acuerdos de licencia.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Valor comercial.</a:t>
                </a:r>
              </a:p>
            </p:txBody>
          </p:sp>
          <p:sp>
            <p:nvSpPr>
              <p:cNvPr id="8" name="Text Box 30"/>
              <p:cNvSpPr txBox="1">
                <a:spLocks noChangeArrowheads="1"/>
              </p:cNvSpPr>
              <p:nvPr/>
            </p:nvSpPr>
            <p:spPr bwMode="white">
              <a:xfrm>
                <a:off x="3705859" y="1751847"/>
                <a:ext cx="1734304" cy="4929468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Opciones de comercialización.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Crecimiento del mercado.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Esperanza de vida.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Productos competitivos o sustitutos.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Precio de venta.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Volumen de negocios.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Conocimiento de oportunidades.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Posibilidad de licencias.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Permisos especiales.</a:t>
                </a:r>
              </a:p>
            </p:txBody>
          </p:sp>
          <p:sp>
            <p:nvSpPr>
              <p:cNvPr id="9" name="Text Box 30"/>
              <p:cNvSpPr txBox="1">
                <a:spLocks noChangeArrowheads="1"/>
              </p:cNvSpPr>
              <p:nvPr/>
            </p:nvSpPr>
            <p:spPr bwMode="white">
              <a:xfrm>
                <a:off x="5491034" y="1751847"/>
                <a:ext cx="1734304" cy="351836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Impacto financiero.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Costo del desarrollo.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Índice del costo de producción.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Inversión en equipo.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Recursos para renovación de patente.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Contribución a los beneficios.</a:t>
                </a:r>
              </a:p>
            </p:txBody>
          </p:sp>
          <p:sp>
            <p:nvSpPr>
              <p:cNvPr id="10" name="Text Box 30"/>
              <p:cNvSpPr txBox="1">
                <a:spLocks noChangeArrowheads="1"/>
              </p:cNvSpPr>
              <p:nvPr/>
            </p:nvSpPr>
            <p:spPr bwMode="white">
              <a:xfrm>
                <a:off x="7277108" y="1751847"/>
                <a:ext cx="1716768" cy="4835394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Asegurar posición de mercado.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Ganar nuevo mercado.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Creación de imagen.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Ganar libertad de acción.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Limitar desarrollo competitivo.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Uso de patente para licencia.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Tecnología básica de la empresa.</a:t>
                </a:r>
              </a:p>
              <a:p>
                <a:pPr marL="95250" indent="-95250">
                  <a:spcBef>
                    <a:spcPts val="600"/>
                  </a:spcBef>
                  <a:buClr>
                    <a:srgbClr val="000000"/>
                  </a:buClr>
                  <a:buFont typeface="+mj-lt"/>
                  <a:buAutoNum type="arabicPeriod"/>
                  <a:defRPr/>
                </a:pPr>
                <a:r>
                  <a:rPr lang="es-MX" altLang="es-MX" sz="1200" kern="0" dirty="0">
                    <a:solidFill>
                      <a:prstClr val="black"/>
                    </a:solidFill>
                  </a:rPr>
                  <a:t>Relación patente y estrategia.</a:t>
                </a:r>
              </a:p>
            </p:txBody>
          </p:sp>
        </p:grpSp>
        <p:sp>
          <p:nvSpPr>
            <p:cNvPr id="58" name="Text Box 15"/>
            <p:cNvSpPr txBox="1">
              <a:spLocks noChangeArrowheads="1"/>
            </p:cNvSpPr>
            <p:nvPr/>
          </p:nvSpPr>
          <p:spPr bwMode="auto">
            <a:xfrm>
              <a:off x="1568715" y="6495147"/>
              <a:ext cx="446405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s-MX" sz="1000" i="1" dirty="0">
                  <a:solidFill>
                    <a:prstClr val="black"/>
                  </a:solidFill>
                </a:rPr>
                <a:t>Fuente: </a:t>
              </a:r>
              <a:r>
                <a:rPr lang="es-MX" sz="1000" i="1" dirty="0" err="1">
                  <a:solidFill>
                    <a:prstClr val="black"/>
                  </a:solidFill>
                </a:rPr>
                <a:t>Patent</a:t>
              </a:r>
              <a:r>
                <a:rPr lang="es-MX" sz="1000" i="1" dirty="0">
                  <a:solidFill>
                    <a:prstClr val="black"/>
                  </a:solidFill>
                </a:rPr>
                <a:t> Portfolio Management </a:t>
              </a:r>
              <a:r>
                <a:rPr lang="es-MX" sz="1000" i="1" dirty="0" err="1">
                  <a:solidFill>
                    <a:prstClr val="black"/>
                  </a:solidFill>
                </a:rPr>
                <a:t>with</a:t>
              </a:r>
              <a:r>
                <a:rPr lang="es-MX" sz="1000" i="1" dirty="0">
                  <a:solidFill>
                    <a:prstClr val="black"/>
                  </a:solidFill>
                </a:rPr>
                <a:t> </a:t>
              </a:r>
              <a:r>
                <a:rPr lang="es-MX" sz="1000" i="1" dirty="0" err="1">
                  <a:solidFill>
                    <a:prstClr val="black"/>
                  </a:solidFill>
                </a:rPr>
                <a:t>IPscore</a:t>
              </a:r>
              <a:r>
                <a:rPr lang="es-MX" sz="1000" i="1" dirty="0">
                  <a:solidFill>
                    <a:prstClr val="black"/>
                  </a:solidFill>
                </a:rPr>
                <a:t> 2.2. </a:t>
              </a:r>
              <a:r>
                <a:rPr lang="es-MX" sz="1000" i="1" dirty="0" err="1">
                  <a:solidFill>
                    <a:prstClr val="black"/>
                  </a:solidFill>
                </a:rPr>
                <a:t>IPscore</a:t>
              </a:r>
              <a:r>
                <a:rPr lang="es-MX" sz="1000" i="1" dirty="0">
                  <a:solidFill>
                    <a:prstClr val="black"/>
                  </a:solidFill>
                </a:rPr>
                <a:t> 2.2. 2014.</a:t>
              </a:r>
            </a:p>
          </p:txBody>
        </p:sp>
      </p:grpSp>
      <p:sp>
        <p:nvSpPr>
          <p:cNvPr id="59" name="1 Marcador de número de diapositiva"/>
          <p:cNvSpPr txBox="1">
            <a:spLocks/>
          </p:cNvSpPr>
          <p:nvPr/>
        </p:nvSpPr>
        <p:spPr bwMode="auto">
          <a:xfrm>
            <a:off x="8828226" y="6500004"/>
            <a:ext cx="315774" cy="16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0">
            <a:noAutofit/>
          </a:bodyPr>
          <a:lstStyle/>
          <a:p>
            <a:pPr algn="ctr">
              <a:defRPr/>
            </a:pPr>
            <a:fld id="{127B249B-5F55-4D28-ABD7-BC019B277055}" type="slidenum">
              <a:rPr lang="es-ES_tradnl" sz="600" b="1"/>
              <a:pPr algn="ctr">
                <a:defRPr/>
              </a:pPr>
              <a:t>25</a:t>
            </a:fld>
            <a:endParaRPr lang="es-ES_tradnl" sz="600" b="1" dirty="0"/>
          </a:p>
        </p:txBody>
      </p:sp>
      <p:sp>
        <p:nvSpPr>
          <p:cNvPr id="61" name="60 CuadroTexto"/>
          <p:cNvSpPr txBox="1"/>
          <p:nvPr/>
        </p:nvSpPr>
        <p:spPr>
          <a:xfrm>
            <a:off x="255121" y="47923"/>
            <a:ext cx="863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Cada variable evaluada implica la búsqueda y análisis minucioso de información tecnológica, económica y financiera</a:t>
            </a:r>
          </a:p>
        </p:txBody>
      </p:sp>
      <p:sp>
        <p:nvSpPr>
          <p:cNvPr id="60" name="Marcador de número de diapositiva 5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25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70182721"/>
      </p:ext>
    </p:extLst>
  </p:cSld>
  <p:clrMapOvr>
    <a:masterClrMapping/>
  </p:clrMapOvr>
  <p:transition xmlns:p14="http://schemas.microsoft.com/office/powerpoint/2010/main" spd="slow">
    <p:checke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22 Grupo"/>
          <p:cNvGrpSpPr/>
          <p:nvPr/>
        </p:nvGrpSpPr>
        <p:grpSpPr>
          <a:xfrm>
            <a:off x="813070" y="1531301"/>
            <a:ext cx="7525319" cy="5017753"/>
            <a:chOff x="1214240" y="1737683"/>
            <a:chExt cx="7525319" cy="5017753"/>
          </a:xfrm>
        </p:grpSpPr>
        <p:sp>
          <p:nvSpPr>
            <p:cNvPr id="17" name="Text Box 85"/>
            <p:cNvSpPr txBox="1">
              <a:spLocks noChangeArrowheads="1"/>
            </p:cNvSpPr>
            <p:nvPr/>
          </p:nvSpPr>
          <p:spPr bwMode="gray">
            <a:xfrm>
              <a:off x="1529612" y="6509215"/>
              <a:ext cx="4883718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ts val="0"/>
                </a:spcBef>
                <a:defRPr/>
              </a:pPr>
              <a:r>
                <a:rPr lang="es-MX" sz="1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Fuente: </a:t>
              </a:r>
              <a:r>
                <a:rPr lang="en-US" sz="1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Patent Portfolio Management  with </a:t>
              </a:r>
              <a:r>
                <a:rPr lang="en-US" sz="1000" i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IPscore</a:t>
              </a:r>
              <a:r>
                <a:rPr lang="en-US" sz="1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2.2. </a:t>
              </a:r>
              <a:r>
                <a:rPr lang="es-MX" sz="1000" i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IPscore</a:t>
              </a:r>
              <a:r>
                <a:rPr lang="es-MX" sz="1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2.2</a:t>
              </a:r>
              <a:r>
                <a:rPr lang="es-MX" sz="1000" i="1" dirty="0">
                  <a:solidFill>
                    <a:prstClr val="black"/>
                  </a:solidFill>
                  <a:latin typeface="Arial" panose="020B0604020202020204" pitchFamily="34" charset="0"/>
                </a:rPr>
                <a:t>©. 2014.</a:t>
              </a:r>
              <a:endParaRPr lang="en-US" sz="10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21 Grupo"/>
            <p:cNvGrpSpPr/>
            <p:nvPr/>
          </p:nvGrpSpPr>
          <p:grpSpPr>
            <a:xfrm>
              <a:off x="1214240" y="1737683"/>
              <a:ext cx="7525319" cy="4067581"/>
              <a:chOff x="1214240" y="1737683"/>
              <a:chExt cx="7525319" cy="4067581"/>
            </a:xfrm>
          </p:grpSpPr>
          <p:sp>
            <p:nvSpPr>
              <p:cNvPr id="15" name="Text Box 42"/>
              <p:cNvSpPr txBox="1">
                <a:spLocks noChangeArrowheads="1"/>
              </p:cNvSpPr>
              <p:nvPr/>
            </p:nvSpPr>
            <p:spPr bwMode="white">
              <a:xfrm>
                <a:off x="3291068" y="1737683"/>
                <a:ext cx="3352800" cy="323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s-MX" altLang="es-MX" sz="1500" b="1" u="sng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EJEMPLO: ESTATUS LEGAL</a:t>
                </a:r>
                <a:endParaRPr lang="es-MX" altLang="es-MX" sz="1200" b="1" u="sng" kern="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" name="1 Grupo"/>
              <p:cNvGrpSpPr/>
              <p:nvPr/>
            </p:nvGrpSpPr>
            <p:grpSpPr>
              <a:xfrm>
                <a:off x="1214240" y="2446594"/>
                <a:ext cx="7525319" cy="3358670"/>
                <a:chOff x="206102" y="1246659"/>
                <a:chExt cx="8758385" cy="3619159"/>
              </a:xfrm>
            </p:grpSpPr>
            <p:pic>
              <p:nvPicPr>
                <p:cNvPr id="3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25" t="18258" r="47390" b="29498"/>
                <a:stretch/>
              </p:blipFill>
              <p:spPr bwMode="auto">
                <a:xfrm>
                  <a:off x="1930581" y="1246659"/>
                  <a:ext cx="5282838" cy="3049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" name="Text Box 13"/>
                <p:cNvSpPr txBox="1">
                  <a:spLocks noChangeArrowheads="1"/>
                </p:cNvSpPr>
                <p:nvPr/>
              </p:nvSpPr>
              <p:spPr bwMode="white">
                <a:xfrm>
                  <a:off x="7213420" y="1890712"/>
                  <a:ext cx="1751067" cy="18074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 wrap="square">
                  <a:spAutoFit/>
                </a:bodyPr>
                <a:lstStyle>
                  <a:lvl1pPr marL="4572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9144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3716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8288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2860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7432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32004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6576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41148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88900" indent="-88900">
                    <a:spcBef>
                      <a:spcPts val="600"/>
                    </a:spcBef>
                    <a:buClr>
                      <a:srgbClr val="000000"/>
                    </a:buClr>
                    <a:buFont typeface="Arial" panose="020B0604020202020204" pitchFamily="34" charset="0"/>
                    <a:buChar char="•"/>
                    <a:defRPr/>
                  </a:pPr>
                  <a:r>
                    <a:rPr lang="es-MX" altLang="es-MX" sz="1400" kern="0" dirty="0">
                      <a:solidFill>
                        <a:prstClr val="black"/>
                      </a:solidFill>
                    </a:rPr>
                    <a:t>Criterios para seleccionar exclusivamente una opción.</a:t>
                  </a:r>
                </a:p>
                <a:p>
                  <a:pPr marL="88900" indent="-88900">
                    <a:spcBef>
                      <a:spcPts val="600"/>
                    </a:spcBef>
                    <a:buClr>
                      <a:srgbClr val="000000"/>
                    </a:buClr>
                    <a:buFont typeface="Arial" panose="020B0604020202020204" pitchFamily="34" charset="0"/>
                    <a:buChar char="•"/>
                    <a:defRPr/>
                  </a:pPr>
                  <a:r>
                    <a:rPr lang="es-MX" altLang="es-MX" sz="1400" kern="0" dirty="0">
                      <a:solidFill>
                        <a:prstClr val="black"/>
                      </a:solidFill>
                    </a:rPr>
                    <a:t>El 5 representa un mejor valor de evaluación.</a:t>
                  </a:r>
                </a:p>
              </p:txBody>
            </p:sp>
            <p:sp>
              <p:nvSpPr>
                <p:cNvPr id="5" name="Text Box 13"/>
                <p:cNvSpPr txBox="1">
                  <a:spLocks noChangeArrowheads="1"/>
                </p:cNvSpPr>
                <p:nvPr/>
              </p:nvSpPr>
              <p:spPr bwMode="white">
                <a:xfrm>
                  <a:off x="206102" y="1268760"/>
                  <a:ext cx="1298848" cy="13431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 wrap="square">
                  <a:spAutoFit/>
                </a:bodyPr>
                <a:lstStyle>
                  <a:lvl1pPr marL="4572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9144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3716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8288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2860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7432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32004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6576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41148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88900" indent="-88900">
                    <a:spcBef>
                      <a:spcPts val="600"/>
                    </a:spcBef>
                    <a:buClr>
                      <a:srgbClr val="000000"/>
                    </a:buClr>
                    <a:buFont typeface="Arial" panose="020B0604020202020204" pitchFamily="34" charset="0"/>
                    <a:buChar char="•"/>
                    <a:defRPr/>
                  </a:pPr>
                  <a:r>
                    <a:rPr lang="es-MX" altLang="es-MX" sz="1400" kern="0" dirty="0">
                      <a:solidFill>
                        <a:prstClr val="black"/>
                      </a:solidFill>
                    </a:rPr>
                    <a:t>Categoría y variable:</a:t>
                  </a:r>
                </a:p>
                <a:p>
                  <a:pPr marL="88900" indent="-88900">
                    <a:spcBef>
                      <a:spcPts val="600"/>
                    </a:spcBef>
                    <a:buClr>
                      <a:srgbClr val="000000"/>
                    </a:buClr>
                    <a:buFont typeface="Arial" panose="020B0604020202020204" pitchFamily="34" charset="0"/>
                    <a:buChar char="•"/>
                    <a:defRPr/>
                  </a:pPr>
                  <a:r>
                    <a:rPr lang="es-MX" altLang="es-MX" sz="1400" kern="0" dirty="0">
                      <a:solidFill>
                        <a:prstClr val="black"/>
                      </a:solidFill>
                    </a:rPr>
                    <a:t>Estatus legal, variable 1</a:t>
                  </a:r>
                </a:p>
              </p:txBody>
            </p:sp>
            <p:cxnSp>
              <p:nvCxnSpPr>
                <p:cNvPr id="6" name="5 Conector recto de flecha"/>
                <p:cNvCxnSpPr>
                  <a:stCxn id="5" idx="3"/>
                  <a:endCxn id="7" idx="1"/>
                </p:cNvCxnSpPr>
                <p:nvPr/>
              </p:nvCxnSpPr>
              <p:spPr>
                <a:xfrm>
                  <a:off x="1504950" y="1940345"/>
                  <a:ext cx="425631" cy="61611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" name="6 Rectángulo"/>
                <p:cNvSpPr/>
                <p:nvPr/>
              </p:nvSpPr>
              <p:spPr>
                <a:xfrm>
                  <a:off x="1930581" y="1890713"/>
                  <a:ext cx="2137363" cy="222486"/>
                </a:xfrm>
                <a:prstGeom prst="rect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7 Rectángulo"/>
                <p:cNvSpPr/>
                <p:nvPr/>
              </p:nvSpPr>
              <p:spPr>
                <a:xfrm>
                  <a:off x="4932040" y="1890712"/>
                  <a:ext cx="2137363" cy="1538287"/>
                </a:xfrm>
                <a:prstGeom prst="rect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40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9" name="8 Conector recto de flecha"/>
                <p:cNvCxnSpPr>
                  <a:stCxn id="4" idx="1"/>
                  <a:endCxn id="8" idx="3"/>
                </p:cNvCxnSpPr>
                <p:nvPr/>
              </p:nvCxnSpPr>
              <p:spPr>
                <a:xfrm flipH="1" flipV="1">
                  <a:off x="7069403" y="2659856"/>
                  <a:ext cx="144017" cy="134593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9 Rectángulo"/>
                <p:cNvSpPr/>
                <p:nvPr/>
              </p:nvSpPr>
              <p:spPr>
                <a:xfrm>
                  <a:off x="2195736" y="3861049"/>
                  <a:ext cx="4680519" cy="434726"/>
                </a:xfrm>
                <a:prstGeom prst="rect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Text Box 13"/>
                <p:cNvSpPr txBox="1">
                  <a:spLocks noChangeArrowheads="1"/>
                </p:cNvSpPr>
                <p:nvPr/>
              </p:nvSpPr>
              <p:spPr bwMode="white">
                <a:xfrm>
                  <a:off x="206102" y="3605560"/>
                  <a:ext cx="1393740" cy="126025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 wrap="square">
                  <a:spAutoFit/>
                </a:bodyPr>
                <a:lstStyle>
                  <a:lvl1pPr marL="4572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9144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3716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8288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286000" indent="-4572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7432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32004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6576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4114800" indent="-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88900" indent="-88900">
                    <a:spcBef>
                      <a:spcPts val="600"/>
                    </a:spcBef>
                    <a:buClr>
                      <a:srgbClr val="000000"/>
                    </a:buClr>
                    <a:buFont typeface="Arial" panose="020B0604020202020204" pitchFamily="34" charset="0"/>
                    <a:buChar char="•"/>
                    <a:defRPr/>
                  </a:pPr>
                  <a:r>
                    <a:rPr lang="es-MX" altLang="es-MX" sz="1400" kern="0" dirty="0">
                      <a:solidFill>
                        <a:prstClr val="black"/>
                      </a:solidFill>
                    </a:rPr>
                    <a:t>Opción de exclusión de este factor en la evaluación.</a:t>
                  </a:r>
                </a:p>
              </p:txBody>
            </p:sp>
            <p:cxnSp>
              <p:nvCxnSpPr>
                <p:cNvPr id="12" name="11 Conector recto de flecha"/>
                <p:cNvCxnSpPr>
                  <a:stCxn id="11" idx="3"/>
                  <a:endCxn id="10" idx="1"/>
                </p:cNvCxnSpPr>
                <p:nvPr/>
              </p:nvCxnSpPr>
              <p:spPr>
                <a:xfrm flipV="1">
                  <a:off x="1599842" y="4078412"/>
                  <a:ext cx="595894" cy="157277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0" name="1 Marcador de número de diapositiva"/>
          <p:cNvSpPr txBox="1">
            <a:spLocks/>
          </p:cNvSpPr>
          <p:nvPr/>
        </p:nvSpPr>
        <p:spPr bwMode="auto">
          <a:xfrm>
            <a:off x="8828226" y="6500004"/>
            <a:ext cx="315774" cy="16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0">
            <a:noAutofit/>
          </a:bodyPr>
          <a:lstStyle/>
          <a:p>
            <a:pPr algn="ctr">
              <a:defRPr/>
            </a:pPr>
            <a:fld id="{127B249B-5F55-4D28-ABD7-BC019B277055}" type="slidenum">
              <a:rPr lang="es-ES_tradnl" sz="600" b="1"/>
              <a:pPr algn="ctr">
                <a:defRPr/>
              </a:pPr>
              <a:t>26</a:t>
            </a:fld>
            <a:endParaRPr lang="es-ES_tradnl" sz="600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Como ejemplo, se muestra una carátula de la valuación - - La relevancia del  modelo radica en la capacidad de análisis e información disponible</a:t>
            </a:r>
          </a:p>
        </p:txBody>
      </p:sp>
      <p:sp>
        <p:nvSpPr>
          <p:cNvPr id="16" name="Marcador de número de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26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350166458"/>
      </p:ext>
    </p:extLst>
  </p:cSld>
  <p:clrMapOvr>
    <a:masterClrMapping/>
  </p:clrMapOvr>
  <p:transition xmlns:p14="http://schemas.microsoft.com/office/powerpoint/2010/main" spd="slow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10 Grupo"/>
          <p:cNvGrpSpPr/>
          <p:nvPr/>
        </p:nvGrpSpPr>
        <p:grpSpPr>
          <a:xfrm>
            <a:off x="798556" y="1772254"/>
            <a:ext cx="7557908" cy="4735567"/>
            <a:chOff x="1205923" y="2019869"/>
            <a:chExt cx="7557908" cy="4735567"/>
          </a:xfrm>
        </p:grpSpPr>
        <p:grpSp>
          <p:nvGrpSpPr>
            <p:cNvPr id="2" name="10 Grupo"/>
            <p:cNvGrpSpPr/>
            <p:nvPr/>
          </p:nvGrpSpPr>
          <p:grpSpPr>
            <a:xfrm>
              <a:off x="1205923" y="2019869"/>
              <a:ext cx="7557908" cy="4294054"/>
              <a:chOff x="203200" y="1124744"/>
              <a:chExt cx="8833296" cy="5258136"/>
            </a:xfrm>
          </p:grpSpPr>
          <p:pic>
            <p:nvPicPr>
              <p:cNvPr id="3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742" t="24013" r="20676" b="40463"/>
              <a:stretch/>
            </p:blipFill>
            <p:spPr bwMode="auto">
              <a:xfrm>
                <a:off x="203200" y="1541934"/>
                <a:ext cx="3170811" cy="1885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850" t="25375" r="37288" b="15331"/>
              <a:stretch/>
            </p:blipFill>
            <p:spPr bwMode="auto">
              <a:xfrm>
                <a:off x="3556714" y="1541934"/>
                <a:ext cx="5479782" cy="38164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Text Box 42"/>
              <p:cNvSpPr txBox="1">
                <a:spLocks noChangeArrowheads="1"/>
              </p:cNvSpPr>
              <p:nvPr/>
            </p:nvSpPr>
            <p:spPr bwMode="white">
              <a:xfrm>
                <a:off x="405385" y="1124744"/>
                <a:ext cx="2766440" cy="30777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PERFIL DE RADAR</a:t>
                </a:r>
                <a:endParaRPr lang="es-MX" altLang="es-MX" sz="1400" b="1" kern="0" baseline="300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" name="Text Box 42"/>
              <p:cNvSpPr txBox="1">
                <a:spLocks noChangeArrowheads="1"/>
              </p:cNvSpPr>
              <p:nvPr/>
            </p:nvSpPr>
            <p:spPr bwMode="white">
              <a:xfrm>
                <a:off x="4682110" y="1124744"/>
                <a:ext cx="2766440" cy="30777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VALOR PRESENTE NETO</a:t>
                </a:r>
                <a:endParaRPr lang="es-MX" altLang="es-MX" sz="1400" b="1" kern="0" baseline="30000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7" name="Picture 4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748" t="26682" r="51971" b="15654"/>
              <a:stretch/>
            </p:blipFill>
            <p:spPr bwMode="auto">
              <a:xfrm>
                <a:off x="439072" y="3830539"/>
                <a:ext cx="2699067" cy="25523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Text Box 42"/>
              <p:cNvSpPr txBox="1">
                <a:spLocks noChangeArrowheads="1"/>
              </p:cNvSpPr>
              <p:nvPr/>
            </p:nvSpPr>
            <p:spPr bwMode="white">
              <a:xfrm>
                <a:off x="405385" y="3573016"/>
                <a:ext cx="2766440" cy="30777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MATRIZ DE RIESGO</a:t>
                </a:r>
                <a:endParaRPr lang="es-MX" altLang="es-MX" sz="1400" b="1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4" name="Text Box 85"/>
            <p:cNvSpPr txBox="1">
              <a:spLocks noChangeArrowheads="1"/>
            </p:cNvSpPr>
            <p:nvPr/>
          </p:nvSpPr>
          <p:spPr bwMode="gray">
            <a:xfrm>
              <a:off x="1823841" y="6509215"/>
              <a:ext cx="4883718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ts val="0"/>
                </a:spcBef>
                <a:defRPr/>
              </a:pPr>
              <a:r>
                <a:rPr lang="es-MX" sz="1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Fuente: </a:t>
              </a:r>
              <a:r>
                <a:rPr lang="en-US" sz="1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Patent Portfolio Management  with </a:t>
              </a:r>
              <a:r>
                <a:rPr lang="en-US" sz="1000" i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IPscore</a:t>
              </a:r>
              <a:r>
                <a:rPr lang="en-US" sz="1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2.2. </a:t>
              </a:r>
              <a:r>
                <a:rPr lang="es-MX" sz="1000" i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IPscore</a:t>
              </a:r>
              <a:r>
                <a:rPr lang="es-MX" sz="1000" i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2.2</a:t>
              </a:r>
              <a:r>
                <a:rPr lang="es-MX" sz="1000" i="1" dirty="0">
                  <a:solidFill>
                    <a:prstClr val="black"/>
                  </a:solidFill>
                  <a:latin typeface="Arial" panose="020B0604020202020204" pitchFamily="34" charset="0"/>
                </a:rPr>
                <a:t>©. 2014.</a:t>
              </a:r>
              <a:endParaRPr lang="en-US" sz="10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1 Marcador de número de diapositiva"/>
          <p:cNvSpPr txBox="1">
            <a:spLocks/>
          </p:cNvSpPr>
          <p:nvPr/>
        </p:nvSpPr>
        <p:spPr bwMode="auto">
          <a:xfrm>
            <a:off x="8828226" y="6500004"/>
            <a:ext cx="315774" cy="16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0">
            <a:noAutofit/>
          </a:bodyPr>
          <a:lstStyle/>
          <a:p>
            <a:pPr algn="ctr">
              <a:defRPr/>
            </a:pPr>
            <a:fld id="{127B249B-5F55-4D28-ABD7-BC019B277055}" type="slidenum">
              <a:rPr lang="es-ES_tradnl" sz="600" b="1"/>
              <a:pPr algn="ctr">
                <a:defRPr/>
              </a:pPr>
              <a:t>27</a:t>
            </a:fld>
            <a:endParaRPr lang="es-ES_tradnl" sz="6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47564" y="47923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Finalmente, el modelo brinda Reportes de la Valuación bajo distintas vertientes</a:t>
            </a:r>
          </a:p>
        </p:txBody>
      </p:sp>
      <p:sp>
        <p:nvSpPr>
          <p:cNvPr id="13" name="Marcador de número de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27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940786930"/>
      </p:ext>
    </p:extLst>
  </p:cSld>
  <p:clrMapOvr>
    <a:masterClrMapping/>
  </p:clrMapOvr>
  <p:transition xmlns:p14="http://schemas.microsoft.com/office/powerpoint/2010/main" spd="slow">
    <p:diamond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1447800" y="2604150"/>
            <a:ext cx="6324600" cy="14478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gray">
          <a:xfrm>
            <a:off x="2817423" y="3081090"/>
            <a:ext cx="4954977" cy="5847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MX" sz="3200" i="1" dirty="0"/>
              <a:t>Caso de Estudio: Listerine </a:t>
            </a:r>
          </a:p>
        </p:txBody>
      </p: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1585913" y="2737500"/>
            <a:ext cx="1220400" cy="1184400"/>
            <a:chOff x="4320" y="1152"/>
            <a:chExt cx="414" cy="402"/>
          </a:xfrm>
        </p:grpSpPr>
        <p:sp>
          <p:nvSpPr>
            <p:cNvPr id="8" name="AutoShape 13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5E8BC2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50000">
                  <a:srgbClr val="5E8BC2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4" name="Text Box 6"/>
          <p:cNvSpPr txBox="1">
            <a:spLocks noChangeArrowheads="1"/>
          </p:cNvSpPr>
          <p:nvPr/>
        </p:nvSpPr>
        <p:spPr bwMode="gray">
          <a:xfrm>
            <a:off x="2021302" y="3068027"/>
            <a:ext cx="34842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4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16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4" t="1984" r="28821" b="2955"/>
          <a:stretch/>
        </p:blipFill>
        <p:spPr bwMode="auto">
          <a:xfrm>
            <a:off x="4877234" y="1484784"/>
            <a:ext cx="3938537" cy="496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8"/>
          <p:cNvSpPr>
            <a:spLocks noChangeArrowheads="1"/>
          </p:cNvSpPr>
          <p:nvPr/>
        </p:nvSpPr>
        <p:spPr bwMode="blackWhite">
          <a:xfrm>
            <a:off x="467544" y="1484784"/>
            <a:ext cx="4409690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7800" indent="-1778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Patente sobre “</a:t>
            </a:r>
            <a:r>
              <a:rPr lang="es-MX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Películas consumibles oralmente de rápida disolución que contienen agentes farmacéuticamente activos</a:t>
            </a: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marL="177800" indent="-1778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La Patente fue solicitada en México en 2004 y concedida en el 2009.</a:t>
            </a:r>
          </a:p>
          <a:p>
            <a:pPr marL="177800" indent="-1778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El ejemplo se basa en información documental pública disponible.</a:t>
            </a:r>
          </a:p>
          <a:p>
            <a:pPr marL="177800" indent="-1778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El ejemplo valúa una patente pero </a:t>
            </a:r>
            <a:r>
              <a:rPr lang="es-MX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IPscore</a:t>
            </a: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 2.2</a:t>
            </a:r>
            <a:r>
              <a:rPr lang="es-MX" sz="16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® </a:t>
            </a: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permite valuar ideas y proyectos de investigación y desarrollo.</a:t>
            </a:r>
          </a:p>
          <a:p>
            <a:pPr marL="177800" indent="-1778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Es recomendable contar con información para cada una de las 40 variables.</a:t>
            </a:r>
          </a:p>
          <a:p>
            <a:pPr marL="177800" indent="-1778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No obstante, el modelo permite omitir aquellas variables donde no se cuente con información y, con ello, inhibe su efecto sobre la evaluación total.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47564" y="-74738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continuación, se revisarán específicamente algunas variables del modelo IPscore</a:t>
            </a:r>
            <a:r>
              <a:rPr lang="es-MX" sz="2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2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2.2  utilizando, como ejemplo la Patente No. 272430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29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629948846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1447800" y="2604150"/>
            <a:ext cx="6324600" cy="14478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gray">
          <a:xfrm>
            <a:off x="2817423" y="2737500"/>
            <a:ext cx="4954977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sz="3200" i="1" dirty="0"/>
              <a:t> </a:t>
            </a:r>
            <a:r>
              <a:rPr lang="es-ES" sz="2800" i="1" dirty="0"/>
              <a:t>La importancia de </a:t>
            </a:r>
            <a:r>
              <a:rPr lang="es-ES" sz="2800" i="1" dirty="0" smtClean="0"/>
              <a:t>la valuación </a:t>
            </a:r>
          </a:p>
          <a:p>
            <a:r>
              <a:rPr lang="es-ES" sz="2800" i="1" dirty="0" smtClean="0"/>
              <a:t>de </a:t>
            </a:r>
            <a:r>
              <a:rPr lang="es-ES" sz="2800" i="1" dirty="0"/>
              <a:t>los bienes intangibles  </a:t>
            </a:r>
          </a:p>
        </p:txBody>
      </p: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1585913" y="2737500"/>
            <a:ext cx="1220400" cy="1184400"/>
            <a:chOff x="4320" y="1152"/>
            <a:chExt cx="414" cy="402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5E8BC2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50000">
                  <a:srgbClr val="5E8BC2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2" name="Text Box 6"/>
          <p:cNvSpPr txBox="1">
            <a:spLocks noChangeArrowheads="1"/>
          </p:cNvSpPr>
          <p:nvPr/>
        </p:nvSpPr>
        <p:spPr bwMode="gray">
          <a:xfrm>
            <a:off x="2021302" y="3068027"/>
            <a:ext cx="34842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125947" y="5204765"/>
            <a:ext cx="5536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/>
              <a:t>No hay viento favorable para quien no sabe a dónde va</a:t>
            </a:r>
          </a:p>
          <a:p>
            <a:r>
              <a:rPr lang="es-ES" b="1" i="1" dirty="0"/>
              <a:t>                                                                                       Séneca</a:t>
            </a:r>
            <a:endParaRPr lang="es-ES" b="1" i="1" dirty="0"/>
          </a:p>
        </p:txBody>
      </p:sp>
    </p:spTree>
    <p:extLst>
      <p:ext uri="{BB962C8B-B14F-4D97-AF65-F5344CB8AC3E}">
        <p14:creationId xmlns:p14="http://schemas.microsoft.com/office/powerpoint/2010/main" val="24156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0 Grupo"/>
          <p:cNvGrpSpPr/>
          <p:nvPr/>
        </p:nvGrpSpPr>
        <p:grpSpPr>
          <a:xfrm>
            <a:off x="179512" y="1772816"/>
            <a:ext cx="3716412" cy="4404859"/>
            <a:chOff x="414146" y="1278481"/>
            <a:chExt cx="3716412" cy="4404859"/>
          </a:xfrm>
        </p:grpSpPr>
        <p:grpSp>
          <p:nvGrpSpPr>
            <p:cNvPr id="3" name="14 Grupo"/>
            <p:cNvGrpSpPr/>
            <p:nvPr/>
          </p:nvGrpSpPr>
          <p:grpSpPr>
            <a:xfrm>
              <a:off x="414146" y="1278481"/>
              <a:ext cx="3716412" cy="2455443"/>
              <a:chOff x="351532" y="1278481"/>
              <a:chExt cx="3716412" cy="2455443"/>
            </a:xfrm>
          </p:grpSpPr>
          <p:sp>
            <p:nvSpPr>
              <p:cNvPr id="12" name="11 Rectángulo"/>
              <p:cNvSpPr/>
              <p:nvPr/>
            </p:nvSpPr>
            <p:spPr>
              <a:xfrm>
                <a:off x="351532" y="1676986"/>
                <a:ext cx="3716412" cy="20569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4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A1. ¿Cuál es la situación de la patente?</a:t>
                </a:r>
              </a:p>
            </p:txBody>
          </p:sp>
          <p:sp>
            <p:nvSpPr>
              <p:cNvPr id="5" name="Tekstboks 7"/>
              <p:cNvSpPr txBox="1"/>
              <p:nvPr/>
            </p:nvSpPr>
            <p:spPr bwMode="auto">
              <a:xfrm>
                <a:off x="431738" y="2044586"/>
                <a:ext cx="3564198" cy="1600438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Patente todavía no aplicada.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Solicitud de patente presentada.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Examen de la novedad y evaluación de la patentabilidad completada.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Patente</a:t>
                </a: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 concedida.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Período de oposición caducado.</a:t>
                </a:r>
              </a:p>
            </p:txBody>
          </p:sp>
          <p:sp>
            <p:nvSpPr>
              <p:cNvPr id="14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Tekstboks 7"/>
            <p:cNvSpPr txBox="1"/>
            <p:nvPr/>
          </p:nvSpPr>
          <p:spPr bwMode="auto">
            <a:xfrm>
              <a:off x="494352" y="4021346"/>
              <a:ext cx="3569648" cy="1661994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Revisar  si ha ingresado la solicitud de protección ante algúna  oficina nacional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Determinar en que fase del proceso se encuentra: solicitud, examinación, aclaraciones por parte de una oficina nacional, patente concedida.</a:t>
              </a:r>
            </a:p>
          </p:txBody>
        </p:sp>
      </p:grpSp>
      <p:grpSp>
        <p:nvGrpSpPr>
          <p:cNvPr id="6" name="16 Grupo"/>
          <p:cNvGrpSpPr/>
          <p:nvPr/>
        </p:nvGrpSpPr>
        <p:grpSpPr>
          <a:xfrm>
            <a:off x="4557998" y="1465475"/>
            <a:ext cx="4248472" cy="4699829"/>
            <a:chOff x="4788024" y="1455946"/>
            <a:chExt cx="4248472" cy="4699829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51" t="3732" r="30539" b="3338"/>
            <a:stretch/>
          </p:blipFill>
          <p:spPr bwMode="auto">
            <a:xfrm>
              <a:off x="6690890" y="2780928"/>
              <a:ext cx="2345606" cy="3374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kstboks 7"/>
            <p:cNvSpPr txBox="1"/>
            <p:nvPr/>
          </p:nvSpPr>
          <p:spPr bwMode="auto">
            <a:xfrm>
              <a:off x="4788024" y="1455946"/>
              <a:ext cx="4248472" cy="1154162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La revisión del expediente reveló la existencia de 13 documentos relativos a esta invención.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El documento No. 9  MX/I/2010/101497 tiene la </a:t>
              </a:r>
              <a:r>
                <a:rPr lang="es-MX" sz="1400" b="1" i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Concesión de la Patente</a:t>
              </a: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 con fecha 7 de diciembre de 2009.</a:t>
              </a:r>
            </a:p>
          </p:txBody>
        </p:sp>
        <p:sp>
          <p:nvSpPr>
            <p:cNvPr id="20" name="Tekstboks 7"/>
            <p:cNvSpPr txBox="1"/>
            <p:nvPr/>
          </p:nvSpPr>
          <p:spPr bwMode="auto">
            <a:xfrm>
              <a:off x="4788024" y="2863309"/>
              <a:ext cx="1872208" cy="2523768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En Europa el periodo de oposición es de 9 meses posteriores a su concesión.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En México este procedimiento no existe.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b="1" i="1" kern="0" dirty="0">
                  <a:ln w="3175">
                    <a:noFill/>
                  </a:ln>
                  <a:solidFill>
                    <a:srgbClr val="006600"/>
                  </a:solidFill>
                  <a:latin typeface="Arial" pitchFamily="34" charset="0"/>
                  <a:cs typeface="Arial"/>
                </a:rPr>
                <a:t>De acuerdo con lo anterior, esta variable se calificaría con 5.</a:t>
              </a:r>
            </a:p>
          </p:txBody>
        </p:sp>
      </p:grp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3563888" y="6345082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647564" y="47923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Situación de la patente:</a:t>
            </a:r>
            <a:r>
              <a:rPr lang="es-MX" sz="2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Evaluar la fase en la cual se encuentra el proceso de protección de la tecnología</a:t>
            </a: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30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4029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25815" y="6303429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2" name="3 Grupo"/>
          <p:cNvGrpSpPr/>
          <p:nvPr/>
        </p:nvGrpSpPr>
        <p:grpSpPr>
          <a:xfrm>
            <a:off x="298978" y="1508932"/>
            <a:ext cx="3716412" cy="4261560"/>
            <a:chOff x="414146" y="1278481"/>
            <a:chExt cx="3716412" cy="4261560"/>
          </a:xfrm>
        </p:grpSpPr>
        <p:grpSp>
          <p:nvGrpSpPr>
            <p:cNvPr id="3" name="4 Grupo"/>
            <p:cNvGrpSpPr/>
            <p:nvPr/>
          </p:nvGrpSpPr>
          <p:grpSpPr>
            <a:xfrm>
              <a:off x="414146" y="1278481"/>
              <a:ext cx="3716412" cy="2269135"/>
              <a:chOff x="351532" y="1278481"/>
              <a:chExt cx="3716412" cy="2269135"/>
            </a:xfrm>
          </p:grpSpPr>
          <p:sp>
            <p:nvSpPr>
              <p:cNvPr id="7" name="6 Rectángulo"/>
              <p:cNvSpPr/>
              <p:nvPr/>
            </p:nvSpPr>
            <p:spPr>
              <a:xfrm>
                <a:off x="351532" y="1676985"/>
                <a:ext cx="3716412" cy="18706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8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A3. ¿Cuál es la vigencia de la patente?</a:t>
                </a:r>
              </a:p>
            </p:txBody>
          </p:sp>
          <p:sp>
            <p:nvSpPr>
              <p:cNvPr id="9" name="Tekstboks 7"/>
              <p:cNvSpPr txBox="1"/>
              <p:nvPr/>
            </p:nvSpPr>
            <p:spPr bwMode="auto">
              <a:xfrm>
                <a:off x="431738" y="2034324"/>
                <a:ext cx="3564198" cy="1384995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0-2 años de vigencia de la patente.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2-4 años de vigencia de la patente.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4-8 años de vigencia de la patente.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8-12 años de vigencia de la patente.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Más de 12 años de vigencia de la patente.</a:t>
                </a:r>
              </a:p>
            </p:txBody>
          </p:sp>
          <p:sp>
            <p:nvSpPr>
              <p:cNvPr id="10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" name="Tekstboks 7"/>
            <p:cNvSpPr txBox="1"/>
            <p:nvPr/>
          </p:nvSpPr>
          <p:spPr bwMode="auto">
            <a:xfrm>
              <a:off x="494352" y="3662604"/>
              <a:ext cx="3569648" cy="1877437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Determinar si la patente fue presentada vía Convenio de Paris en un sólo país, o si fue a través del PCT y de ser el caso, identificar su fecha de prioridad.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Identificar el año de presentación, calcular su vencimiento y obtener la vigencia (vencimiento-presentación).</a:t>
              </a:r>
            </a:p>
          </p:txBody>
        </p:sp>
      </p:grpSp>
      <p:grpSp>
        <p:nvGrpSpPr>
          <p:cNvPr id="4" name="39 Grupo"/>
          <p:cNvGrpSpPr/>
          <p:nvPr/>
        </p:nvGrpSpPr>
        <p:grpSpPr>
          <a:xfrm>
            <a:off x="4561459" y="1508932"/>
            <a:ext cx="4283563" cy="5002460"/>
            <a:chOff x="4561459" y="1124744"/>
            <a:chExt cx="4283563" cy="500246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90" t="11476" r="32740" b="32350"/>
            <a:stretch/>
          </p:blipFill>
          <p:spPr bwMode="auto">
            <a:xfrm>
              <a:off x="4607543" y="1124744"/>
              <a:ext cx="4126882" cy="2904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kstboks 7"/>
            <p:cNvSpPr txBox="1"/>
            <p:nvPr/>
          </p:nvSpPr>
          <p:spPr bwMode="auto">
            <a:xfrm>
              <a:off x="4596550" y="5403929"/>
              <a:ext cx="4248472" cy="723275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La patente vence el 13 de abril del 2024, quedándole 9 años de vigencia.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b="1" i="1" kern="0" dirty="0">
                  <a:ln w="3175">
                    <a:noFill/>
                  </a:ln>
                  <a:solidFill>
                    <a:srgbClr val="006600"/>
                  </a:solidFill>
                  <a:latin typeface="Arial" pitchFamily="34" charset="0"/>
                  <a:cs typeface="Arial"/>
                </a:rPr>
                <a:t>Por lo tanto, se le asigna el valor 4 de la escala.</a:t>
              </a:r>
            </a:p>
          </p:txBody>
        </p:sp>
        <p:grpSp>
          <p:nvGrpSpPr>
            <p:cNvPr id="5" name="2 Grupo"/>
            <p:cNvGrpSpPr/>
            <p:nvPr/>
          </p:nvGrpSpPr>
          <p:grpSpPr>
            <a:xfrm>
              <a:off x="4561459" y="4077072"/>
              <a:ext cx="4219051" cy="1087928"/>
              <a:chOff x="4561459" y="1829584"/>
              <a:chExt cx="4219051" cy="1087928"/>
            </a:xfrm>
          </p:grpSpPr>
          <p:grpSp>
            <p:nvGrpSpPr>
              <p:cNvPr id="13" name="1 Grupo"/>
              <p:cNvGrpSpPr/>
              <p:nvPr/>
            </p:nvGrpSpPr>
            <p:grpSpPr>
              <a:xfrm>
                <a:off x="4596549" y="1836420"/>
                <a:ext cx="4183961" cy="503104"/>
                <a:chOff x="4596549" y="2008910"/>
                <a:chExt cx="4183961" cy="330614"/>
              </a:xfrm>
            </p:grpSpPr>
            <p:sp>
              <p:nvSpPr>
                <p:cNvPr id="14" name="Rectangle 3"/>
                <p:cNvSpPr>
                  <a:spLocks noChangeArrowheads="1"/>
                </p:cNvSpPr>
                <p:nvPr/>
              </p:nvSpPr>
              <p:spPr bwMode="gray">
                <a:xfrm>
                  <a:off x="4596549" y="2008910"/>
                  <a:ext cx="4183961" cy="326133"/>
                </a:xfrm>
                <a:prstGeom prst="rect">
                  <a:avLst/>
                </a:prstGeom>
                <a:solidFill>
                  <a:srgbClr val="96AD23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5" name="Rectangle 5"/>
                <p:cNvSpPr>
                  <a:spLocks noChangeArrowheads="1"/>
                </p:cNvSpPr>
                <p:nvPr/>
              </p:nvSpPr>
              <p:spPr bwMode="invGray">
                <a:xfrm flipH="1">
                  <a:off x="6300192" y="2008910"/>
                  <a:ext cx="1404662" cy="326133"/>
                </a:xfrm>
                <a:prstGeom prst="rect">
                  <a:avLst/>
                </a:prstGeom>
                <a:solidFill>
                  <a:srgbClr val="3973B9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2" name="Rectangle 5"/>
                <p:cNvSpPr>
                  <a:spLocks noChangeArrowheads="1"/>
                </p:cNvSpPr>
                <p:nvPr/>
              </p:nvSpPr>
              <p:spPr bwMode="invGray">
                <a:xfrm flipH="1">
                  <a:off x="7701861" y="2013391"/>
                  <a:ext cx="1073611" cy="326133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6" name="Rectangle 8"/>
              <p:cNvSpPr>
                <a:spLocks noChangeArrowheads="1"/>
              </p:cNvSpPr>
              <p:nvPr/>
            </p:nvSpPr>
            <p:spPr bwMode="gray">
              <a:xfrm>
                <a:off x="6300192" y="1829584"/>
                <a:ext cx="145161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ct val="50000"/>
                  </a:spcBef>
                  <a:spcAft>
                    <a:spcPts val="0"/>
                  </a:spcAft>
                </a:pPr>
                <a:r>
                  <a:rPr lang="es-MX" sz="1400" b="1" kern="0" dirty="0">
                    <a:solidFill>
                      <a:schemeClr val="bg1"/>
                    </a:solidFill>
                  </a:rPr>
                  <a:t>Concesión de patente (IMPI)</a:t>
                </a:r>
              </a:p>
            </p:txBody>
          </p:sp>
          <p:sp>
            <p:nvSpPr>
              <p:cNvPr id="17" name="Text Box 12"/>
              <p:cNvSpPr txBox="1">
                <a:spLocks noChangeArrowheads="1"/>
              </p:cNvSpPr>
              <p:nvPr/>
            </p:nvSpPr>
            <p:spPr bwMode="gray">
              <a:xfrm>
                <a:off x="4624531" y="1829584"/>
                <a:ext cx="167566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400" b="1" kern="0" dirty="0">
                    <a:solidFill>
                      <a:schemeClr val="bg1"/>
                    </a:solidFill>
                  </a:rPr>
                  <a:t>Solicitud internacional</a:t>
                </a:r>
                <a:endParaRPr kumimoji="0" lang="es-MX" sz="1400" b="1" i="0" u="none" strike="noStrike" kern="0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8" name="AutoShape 13"/>
              <p:cNvSpPr>
                <a:spLocks noChangeArrowheads="1"/>
              </p:cNvSpPr>
              <p:nvPr/>
            </p:nvSpPr>
            <p:spPr bwMode="gray">
              <a:xfrm>
                <a:off x="4689865" y="2331138"/>
                <a:ext cx="624746" cy="586374"/>
              </a:xfrm>
              <a:prstGeom prst="diamond">
                <a:avLst/>
              </a:prstGeom>
              <a:gradFill rotWithShape="1">
                <a:gsLst>
                  <a:gs pos="0">
                    <a:srgbClr val="96AD23"/>
                  </a:gs>
                  <a:gs pos="100000">
                    <a:srgbClr val="96AD23">
                      <a:gamma/>
                      <a:tint val="69804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PerspectiveBottom">
                  <a:rot lat="20999999" lon="0" rev="0"/>
                </a:camera>
                <a:lightRig rig="legacyFlat4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6AD23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" name="AutoShape 15"/>
              <p:cNvSpPr>
                <a:spLocks noChangeArrowheads="1"/>
              </p:cNvSpPr>
              <p:nvPr/>
            </p:nvSpPr>
            <p:spPr bwMode="gray">
              <a:xfrm>
                <a:off x="6919054" y="2331138"/>
                <a:ext cx="624746" cy="586374"/>
              </a:xfrm>
              <a:prstGeom prst="diamond">
                <a:avLst/>
              </a:prstGeom>
              <a:gradFill rotWithShape="1">
                <a:gsLst>
                  <a:gs pos="0">
                    <a:srgbClr val="3973B9"/>
                  </a:gs>
                  <a:gs pos="100000">
                    <a:srgbClr val="3973B9">
                      <a:gamma/>
                      <a:tint val="69804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PerspectiveBottom">
                  <a:rot lat="20999999" lon="0" rev="0"/>
                </a:camera>
                <a:lightRig rig="legacyFlat4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3973B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s-ES" sz="1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" name="AutoShape 16"/>
              <p:cNvSpPr>
                <a:spLocks noChangeArrowheads="1"/>
              </p:cNvSpPr>
              <p:nvPr/>
            </p:nvSpPr>
            <p:spPr bwMode="gray">
              <a:xfrm>
                <a:off x="8009593" y="2331138"/>
                <a:ext cx="624746" cy="586374"/>
              </a:xfrm>
              <a:prstGeom prst="diamond">
                <a:avLst/>
              </a:prstGeom>
              <a:solidFill>
                <a:schemeClr val="accent6">
                  <a:lumMod val="75000"/>
                </a:schemeClr>
              </a:soli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PerspectiveBottom">
                  <a:rot lat="20999999" lon="0" rev="0"/>
                </a:camera>
                <a:lightRig rig="legacyFlat4" dir="b"/>
              </a:scene3d>
              <a:sp3d extrusionH="163500" prstMaterial="legacyMatte">
                <a:bevelT w="13500" h="13500" prst="angle"/>
                <a:bevelB w="13500" h="13500" prst="angle"/>
                <a:extrusionClr>
                  <a:schemeClr val="accent2">
                    <a:lumMod val="50000"/>
                  </a:schemeClr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21" name="AutoShape 17"/>
              <p:cNvCxnSpPr>
                <a:cxnSpLocks noChangeShapeType="1"/>
                <a:stCxn id="18" idx="3"/>
                <a:endCxn id="19" idx="1"/>
              </p:cNvCxnSpPr>
              <p:nvPr/>
            </p:nvCxnSpPr>
            <p:spPr bwMode="gray">
              <a:xfrm>
                <a:off x="5314611" y="2624325"/>
                <a:ext cx="1604443" cy="0"/>
              </a:xfrm>
              <a:prstGeom prst="straightConnector1">
                <a:avLst/>
              </a:prstGeom>
              <a:noFill/>
              <a:ln w="12700">
                <a:solidFill>
                  <a:srgbClr val="333333"/>
                </a:solidFill>
                <a:round/>
                <a:headEnd type="oval" w="sm" len="sm"/>
                <a:tailEnd type="oval" w="sm" len="sm"/>
              </a:ln>
              <a:effectLst/>
            </p:spPr>
          </p:cxnSp>
          <p:cxnSp>
            <p:nvCxnSpPr>
              <p:cNvPr id="22" name="AutoShape 19"/>
              <p:cNvCxnSpPr>
                <a:cxnSpLocks noChangeShapeType="1"/>
                <a:stCxn id="19" idx="3"/>
                <a:endCxn id="20" idx="1"/>
              </p:cNvCxnSpPr>
              <p:nvPr/>
            </p:nvCxnSpPr>
            <p:spPr bwMode="gray">
              <a:xfrm>
                <a:off x="7543800" y="2624325"/>
                <a:ext cx="465793" cy="0"/>
              </a:xfrm>
              <a:prstGeom prst="straightConnector1">
                <a:avLst/>
              </a:prstGeom>
              <a:noFill/>
              <a:ln w="12700">
                <a:solidFill>
                  <a:srgbClr val="333333"/>
                </a:solidFill>
                <a:round/>
                <a:headEnd type="oval" w="sm" len="sm"/>
                <a:tailEnd type="oval" w="sm" len="sm"/>
              </a:ln>
              <a:effectLst/>
            </p:spPr>
          </p:cxnSp>
          <p:sp>
            <p:nvSpPr>
              <p:cNvPr id="23" name="Text Box 20"/>
              <p:cNvSpPr txBox="1">
                <a:spLocks noChangeArrowheads="1"/>
              </p:cNvSpPr>
              <p:nvPr/>
            </p:nvSpPr>
            <p:spPr bwMode="gray">
              <a:xfrm>
                <a:off x="4561459" y="2482563"/>
                <a:ext cx="89236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MX" sz="1400" b="1" dirty="0">
                    <a:solidFill>
                      <a:srgbClr val="FFFFFF"/>
                    </a:solidFill>
                    <a:latin typeface="Arial" charset="0"/>
                  </a:rPr>
                  <a:t>2004</a:t>
                </a:r>
              </a:p>
            </p:txBody>
          </p:sp>
          <p:sp>
            <p:nvSpPr>
              <p:cNvPr id="24" name="Text Box 22"/>
              <p:cNvSpPr txBox="1">
                <a:spLocks noChangeArrowheads="1"/>
              </p:cNvSpPr>
              <p:nvPr/>
            </p:nvSpPr>
            <p:spPr bwMode="gray">
              <a:xfrm>
                <a:off x="6926970" y="2482563"/>
                <a:ext cx="60921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MX" sz="1400" b="1" dirty="0">
                    <a:solidFill>
                      <a:srgbClr val="FFFFFF"/>
                    </a:solidFill>
                    <a:latin typeface="Arial" charset="0"/>
                  </a:rPr>
                  <a:t>2009</a:t>
                </a:r>
              </a:p>
            </p:txBody>
          </p:sp>
          <p:sp>
            <p:nvSpPr>
              <p:cNvPr id="25" name="Text Box 23"/>
              <p:cNvSpPr txBox="1">
                <a:spLocks noChangeArrowheads="1"/>
              </p:cNvSpPr>
              <p:nvPr/>
            </p:nvSpPr>
            <p:spPr bwMode="gray">
              <a:xfrm>
                <a:off x="7983664" y="2482563"/>
                <a:ext cx="66503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MX" sz="1400" b="1" dirty="0">
                    <a:solidFill>
                      <a:srgbClr val="FFFFFF"/>
                    </a:solidFill>
                    <a:latin typeface="Arial" charset="0"/>
                  </a:rPr>
                  <a:t>2024</a:t>
                </a:r>
              </a:p>
            </p:txBody>
          </p:sp>
          <p:sp>
            <p:nvSpPr>
              <p:cNvPr id="33" name="AutoShape 6"/>
              <p:cNvSpPr>
                <a:spLocks noChangeArrowheads="1"/>
              </p:cNvSpPr>
              <p:nvPr/>
            </p:nvSpPr>
            <p:spPr bwMode="invGray">
              <a:xfrm rot="5400000">
                <a:off x="7679258" y="2034514"/>
                <a:ext cx="152122" cy="106916"/>
              </a:xfrm>
              <a:prstGeom prst="triangle">
                <a:avLst>
                  <a:gd name="adj" fmla="val 50000"/>
                </a:avLst>
              </a:prstGeom>
              <a:solidFill>
                <a:srgbClr val="3973B9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s-ES" sz="1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" name="Rectangle 8"/>
              <p:cNvSpPr>
                <a:spLocks noChangeArrowheads="1"/>
              </p:cNvSpPr>
              <p:nvPr/>
            </p:nvSpPr>
            <p:spPr bwMode="gray">
              <a:xfrm>
                <a:off x="7776697" y="1829584"/>
                <a:ext cx="973562" cy="523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rgbClr val="003300"/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s-MX" sz="1400" b="1" dirty="0">
                    <a:solidFill>
                      <a:srgbClr val="FFFFFF"/>
                    </a:solidFill>
                    <a:latin typeface="Arial" charset="0"/>
                  </a:rPr>
                  <a:t>Fin de vigencia</a:t>
                </a:r>
              </a:p>
            </p:txBody>
          </p:sp>
          <p:sp>
            <p:nvSpPr>
              <p:cNvPr id="31" name="AutoShape 6"/>
              <p:cNvSpPr>
                <a:spLocks noChangeArrowheads="1"/>
              </p:cNvSpPr>
              <p:nvPr/>
            </p:nvSpPr>
            <p:spPr bwMode="invGray">
              <a:xfrm rot="5400000">
                <a:off x="6277589" y="2034514"/>
                <a:ext cx="152122" cy="106916"/>
              </a:xfrm>
              <a:prstGeom prst="triangle">
                <a:avLst>
                  <a:gd name="adj" fmla="val 50000"/>
                </a:avLst>
              </a:prstGeom>
              <a:solidFill>
                <a:srgbClr val="96AD23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s-ES" sz="140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4" name="33 Rectángulo"/>
            <p:cNvSpPr/>
            <p:nvPr/>
          </p:nvSpPr>
          <p:spPr>
            <a:xfrm>
              <a:off x="6171034" y="2337068"/>
              <a:ext cx="2093782" cy="504056"/>
            </a:xfrm>
            <a:prstGeom prst="rect">
              <a:avLst/>
            </a:prstGeom>
            <a:noFill/>
            <a:ln w="285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36" name="35 Conector angular"/>
            <p:cNvCxnSpPr>
              <a:stCxn id="34" idx="2"/>
              <a:endCxn id="17" idx="0"/>
            </p:cNvCxnSpPr>
            <p:nvPr/>
          </p:nvCxnSpPr>
          <p:spPr>
            <a:xfrm rot="5400000">
              <a:off x="5722170" y="2581317"/>
              <a:ext cx="1235948" cy="1755563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006600"/>
              </a:solidFill>
              <a:prstDash val="soli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37 CuadroTexto"/>
          <p:cNvSpPr txBox="1"/>
          <p:nvPr/>
        </p:nvSpPr>
        <p:spPr>
          <a:xfrm>
            <a:off x="647564" y="47923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Vigencia de la patente:</a:t>
            </a:r>
            <a:r>
              <a:rPr lang="es-MX" sz="2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Identificar el tiempo de vigencia de la protección obtenida</a:t>
            </a:r>
          </a:p>
        </p:txBody>
      </p:sp>
      <p:sp>
        <p:nvSpPr>
          <p:cNvPr id="26" name="Marcador de número de diapositiva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31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86245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312834" y="6324252"/>
            <a:ext cx="53185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 IMPI en cifras.</a:t>
            </a:r>
          </a:p>
        </p:txBody>
      </p:sp>
      <p:grpSp>
        <p:nvGrpSpPr>
          <p:cNvPr id="2" name="4 Grupo"/>
          <p:cNvGrpSpPr/>
          <p:nvPr/>
        </p:nvGrpSpPr>
        <p:grpSpPr>
          <a:xfrm>
            <a:off x="312834" y="1457506"/>
            <a:ext cx="3716412" cy="4822767"/>
            <a:chOff x="414146" y="1278481"/>
            <a:chExt cx="3716412" cy="4822767"/>
          </a:xfrm>
        </p:grpSpPr>
        <p:grpSp>
          <p:nvGrpSpPr>
            <p:cNvPr id="3" name="5 Grupo"/>
            <p:cNvGrpSpPr/>
            <p:nvPr/>
          </p:nvGrpSpPr>
          <p:grpSpPr>
            <a:xfrm>
              <a:off x="414146" y="1278481"/>
              <a:ext cx="3716412" cy="2768652"/>
              <a:chOff x="351532" y="1278481"/>
              <a:chExt cx="3716412" cy="2768652"/>
            </a:xfrm>
          </p:grpSpPr>
          <p:sp>
            <p:nvSpPr>
              <p:cNvPr id="8" name="7 Rectángulo"/>
              <p:cNvSpPr/>
              <p:nvPr/>
            </p:nvSpPr>
            <p:spPr>
              <a:xfrm>
                <a:off x="351532" y="1676985"/>
                <a:ext cx="3716412" cy="23701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9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A7. ¿Son frecuentes los litigios y procesos judiciales en el sector?</a:t>
                </a:r>
              </a:p>
            </p:txBody>
          </p:sp>
          <p:sp>
            <p:nvSpPr>
              <p:cNvPr id="10" name="Tekstboks 7"/>
              <p:cNvSpPr txBox="1"/>
              <p:nvPr/>
            </p:nvSpPr>
            <p:spPr bwMode="auto">
              <a:xfrm>
                <a:off x="431738" y="2210166"/>
                <a:ext cx="3564198" cy="1815882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FF0000"/>
                    </a:solidFill>
                    <a:latin typeface="Arial" pitchFamily="34" charset="0"/>
                    <a:cs typeface="Arial"/>
                  </a:rPr>
                  <a:t>Procedimientos legales son muy comunes.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Existen algunos procedimientos legales.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Las controversias son comunes.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Existen algunas controversias.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Los litigios y controversias no son comunes.</a:t>
                </a:r>
              </a:p>
            </p:txBody>
          </p:sp>
          <p:sp>
            <p:nvSpPr>
              <p:cNvPr id="11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Tekstboks 7"/>
            <p:cNvSpPr txBox="1"/>
            <p:nvPr/>
          </p:nvSpPr>
          <p:spPr bwMode="auto">
            <a:xfrm>
              <a:off x="494352" y="4146867"/>
              <a:ext cx="3569648" cy="1954381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Buscar en que países se protegió la tecnología.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Identificar el nivel de riesgo del mercado en ese sector a nivel internacional.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Consultar en las oficinas nacionales los niveles de litigios registrados en los últimos años. </a:t>
              </a:r>
            </a:p>
          </p:txBody>
        </p:sp>
      </p:grpSp>
      <p:grpSp>
        <p:nvGrpSpPr>
          <p:cNvPr id="5" name="12 Grupo"/>
          <p:cNvGrpSpPr/>
          <p:nvPr/>
        </p:nvGrpSpPr>
        <p:grpSpPr>
          <a:xfrm>
            <a:off x="4507876" y="1457506"/>
            <a:ext cx="4323291" cy="4528665"/>
            <a:chOff x="4559891" y="1597736"/>
            <a:chExt cx="4323291" cy="4528665"/>
          </a:xfrm>
        </p:grpSpPr>
        <p:sp>
          <p:nvSpPr>
            <p:cNvPr id="53" name="Rectangle 44"/>
            <p:cNvSpPr>
              <a:spLocks noChangeArrowheads="1"/>
            </p:cNvSpPr>
            <p:nvPr/>
          </p:nvSpPr>
          <p:spPr bwMode="auto">
            <a:xfrm>
              <a:off x="4602109" y="2276872"/>
              <a:ext cx="4243618" cy="442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36000" rIns="0" bIns="3600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MX" altLang="es-MX" sz="1200" b="1" u="sng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% DE INFRACCIÓN EN PATENTES RESPECTO AL TOTAL DE SOLICITUDES DE INFRACCIÓN EN MÉXICO</a:t>
              </a:r>
            </a:p>
          </p:txBody>
        </p:sp>
        <p:grpSp>
          <p:nvGrpSpPr>
            <p:cNvPr id="6" name="2 Grupo"/>
            <p:cNvGrpSpPr/>
            <p:nvPr/>
          </p:nvGrpSpPr>
          <p:grpSpPr>
            <a:xfrm>
              <a:off x="4559891" y="2750406"/>
              <a:ext cx="4323291" cy="1454975"/>
              <a:chOff x="4559891" y="1585285"/>
              <a:chExt cx="4323291" cy="1454975"/>
            </a:xfrm>
          </p:grpSpPr>
          <p:sp>
            <p:nvSpPr>
              <p:cNvPr id="21" name="Freeform 20"/>
              <p:cNvSpPr>
                <a:spLocks noEditPoints="1"/>
              </p:cNvSpPr>
              <p:nvPr/>
            </p:nvSpPr>
            <p:spPr bwMode="auto">
              <a:xfrm>
                <a:off x="4769793" y="1990103"/>
                <a:ext cx="3981846" cy="709881"/>
              </a:xfrm>
              <a:custGeom>
                <a:avLst/>
                <a:gdLst>
                  <a:gd name="T0" fmla="*/ 0 w 3027"/>
                  <a:gd name="T1" fmla="*/ 0 h 1083"/>
                  <a:gd name="T2" fmla="*/ 128 w 3027"/>
                  <a:gd name="T3" fmla="*/ 0 h 1083"/>
                  <a:gd name="T4" fmla="*/ 128 w 3027"/>
                  <a:gd name="T5" fmla="*/ 1083 h 1083"/>
                  <a:gd name="T6" fmla="*/ 0 w 3027"/>
                  <a:gd name="T7" fmla="*/ 1083 h 1083"/>
                  <a:gd name="T8" fmla="*/ 0 w 3027"/>
                  <a:gd name="T9" fmla="*/ 0 h 1083"/>
                  <a:gd name="T10" fmla="*/ 322 w 3027"/>
                  <a:gd name="T11" fmla="*/ 35 h 1083"/>
                  <a:gd name="T12" fmla="*/ 451 w 3027"/>
                  <a:gd name="T13" fmla="*/ 35 h 1083"/>
                  <a:gd name="T14" fmla="*/ 451 w 3027"/>
                  <a:gd name="T15" fmla="*/ 1083 h 1083"/>
                  <a:gd name="T16" fmla="*/ 322 w 3027"/>
                  <a:gd name="T17" fmla="*/ 1083 h 1083"/>
                  <a:gd name="T18" fmla="*/ 322 w 3027"/>
                  <a:gd name="T19" fmla="*/ 35 h 1083"/>
                  <a:gd name="T20" fmla="*/ 644 w 3027"/>
                  <a:gd name="T21" fmla="*/ 239 h 1083"/>
                  <a:gd name="T22" fmla="*/ 773 w 3027"/>
                  <a:gd name="T23" fmla="*/ 239 h 1083"/>
                  <a:gd name="T24" fmla="*/ 773 w 3027"/>
                  <a:gd name="T25" fmla="*/ 1083 h 1083"/>
                  <a:gd name="T26" fmla="*/ 644 w 3027"/>
                  <a:gd name="T27" fmla="*/ 1083 h 1083"/>
                  <a:gd name="T28" fmla="*/ 644 w 3027"/>
                  <a:gd name="T29" fmla="*/ 239 h 1083"/>
                  <a:gd name="T30" fmla="*/ 966 w 3027"/>
                  <a:gd name="T31" fmla="*/ 37 h 1083"/>
                  <a:gd name="T32" fmla="*/ 1095 w 3027"/>
                  <a:gd name="T33" fmla="*/ 37 h 1083"/>
                  <a:gd name="T34" fmla="*/ 1095 w 3027"/>
                  <a:gd name="T35" fmla="*/ 1083 h 1083"/>
                  <a:gd name="T36" fmla="*/ 966 w 3027"/>
                  <a:gd name="T37" fmla="*/ 1083 h 1083"/>
                  <a:gd name="T38" fmla="*/ 966 w 3027"/>
                  <a:gd name="T39" fmla="*/ 37 h 1083"/>
                  <a:gd name="T40" fmla="*/ 1288 w 3027"/>
                  <a:gd name="T41" fmla="*/ 146 h 1083"/>
                  <a:gd name="T42" fmla="*/ 1417 w 3027"/>
                  <a:gd name="T43" fmla="*/ 146 h 1083"/>
                  <a:gd name="T44" fmla="*/ 1417 w 3027"/>
                  <a:gd name="T45" fmla="*/ 1083 h 1083"/>
                  <a:gd name="T46" fmla="*/ 1288 w 3027"/>
                  <a:gd name="T47" fmla="*/ 1083 h 1083"/>
                  <a:gd name="T48" fmla="*/ 1288 w 3027"/>
                  <a:gd name="T49" fmla="*/ 146 h 1083"/>
                  <a:gd name="T50" fmla="*/ 1610 w 3027"/>
                  <a:gd name="T51" fmla="*/ 175 h 1083"/>
                  <a:gd name="T52" fmla="*/ 1739 w 3027"/>
                  <a:gd name="T53" fmla="*/ 175 h 1083"/>
                  <a:gd name="T54" fmla="*/ 1739 w 3027"/>
                  <a:gd name="T55" fmla="*/ 1083 h 1083"/>
                  <a:gd name="T56" fmla="*/ 1610 w 3027"/>
                  <a:gd name="T57" fmla="*/ 1083 h 1083"/>
                  <a:gd name="T58" fmla="*/ 1610 w 3027"/>
                  <a:gd name="T59" fmla="*/ 175 h 1083"/>
                  <a:gd name="T60" fmla="*/ 1933 w 3027"/>
                  <a:gd name="T61" fmla="*/ 237 h 1083"/>
                  <a:gd name="T62" fmla="*/ 2062 w 3027"/>
                  <a:gd name="T63" fmla="*/ 237 h 1083"/>
                  <a:gd name="T64" fmla="*/ 2062 w 3027"/>
                  <a:gd name="T65" fmla="*/ 1083 h 1083"/>
                  <a:gd name="T66" fmla="*/ 1933 w 3027"/>
                  <a:gd name="T67" fmla="*/ 1083 h 1083"/>
                  <a:gd name="T68" fmla="*/ 1933 w 3027"/>
                  <a:gd name="T69" fmla="*/ 237 h 1083"/>
                  <a:gd name="T70" fmla="*/ 2255 w 3027"/>
                  <a:gd name="T71" fmla="*/ 144 h 1083"/>
                  <a:gd name="T72" fmla="*/ 2383 w 3027"/>
                  <a:gd name="T73" fmla="*/ 144 h 1083"/>
                  <a:gd name="T74" fmla="*/ 2383 w 3027"/>
                  <a:gd name="T75" fmla="*/ 1083 h 1083"/>
                  <a:gd name="T76" fmla="*/ 2255 w 3027"/>
                  <a:gd name="T77" fmla="*/ 1083 h 1083"/>
                  <a:gd name="T78" fmla="*/ 2255 w 3027"/>
                  <a:gd name="T79" fmla="*/ 144 h 1083"/>
                  <a:gd name="T80" fmla="*/ 2577 w 3027"/>
                  <a:gd name="T81" fmla="*/ 83 h 1083"/>
                  <a:gd name="T82" fmla="*/ 2706 w 3027"/>
                  <a:gd name="T83" fmla="*/ 83 h 1083"/>
                  <a:gd name="T84" fmla="*/ 2706 w 3027"/>
                  <a:gd name="T85" fmla="*/ 1083 h 1083"/>
                  <a:gd name="T86" fmla="*/ 2577 w 3027"/>
                  <a:gd name="T87" fmla="*/ 1083 h 1083"/>
                  <a:gd name="T88" fmla="*/ 2577 w 3027"/>
                  <a:gd name="T89" fmla="*/ 83 h 1083"/>
                  <a:gd name="T90" fmla="*/ 2899 w 3027"/>
                  <a:gd name="T91" fmla="*/ 128 h 1083"/>
                  <a:gd name="T92" fmla="*/ 3027 w 3027"/>
                  <a:gd name="T93" fmla="*/ 128 h 1083"/>
                  <a:gd name="T94" fmla="*/ 3027 w 3027"/>
                  <a:gd name="T95" fmla="*/ 1083 h 1083"/>
                  <a:gd name="T96" fmla="*/ 2899 w 3027"/>
                  <a:gd name="T97" fmla="*/ 1083 h 1083"/>
                  <a:gd name="T98" fmla="*/ 2899 w 3027"/>
                  <a:gd name="T99" fmla="*/ 128 h 1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027" h="1083">
                    <a:moveTo>
                      <a:pt x="0" y="0"/>
                    </a:moveTo>
                    <a:lnTo>
                      <a:pt x="128" y="0"/>
                    </a:lnTo>
                    <a:lnTo>
                      <a:pt x="128" y="1083"/>
                    </a:lnTo>
                    <a:lnTo>
                      <a:pt x="0" y="1083"/>
                    </a:lnTo>
                    <a:lnTo>
                      <a:pt x="0" y="0"/>
                    </a:lnTo>
                    <a:close/>
                    <a:moveTo>
                      <a:pt x="322" y="35"/>
                    </a:moveTo>
                    <a:lnTo>
                      <a:pt x="451" y="35"/>
                    </a:lnTo>
                    <a:lnTo>
                      <a:pt x="451" y="1083"/>
                    </a:lnTo>
                    <a:lnTo>
                      <a:pt x="322" y="1083"/>
                    </a:lnTo>
                    <a:lnTo>
                      <a:pt x="322" y="35"/>
                    </a:lnTo>
                    <a:close/>
                    <a:moveTo>
                      <a:pt x="644" y="239"/>
                    </a:moveTo>
                    <a:lnTo>
                      <a:pt x="773" y="239"/>
                    </a:lnTo>
                    <a:lnTo>
                      <a:pt x="773" y="1083"/>
                    </a:lnTo>
                    <a:lnTo>
                      <a:pt x="644" y="1083"/>
                    </a:lnTo>
                    <a:lnTo>
                      <a:pt x="644" y="239"/>
                    </a:lnTo>
                    <a:close/>
                    <a:moveTo>
                      <a:pt x="966" y="37"/>
                    </a:moveTo>
                    <a:lnTo>
                      <a:pt x="1095" y="37"/>
                    </a:lnTo>
                    <a:lnTo>
                      <a:pt x="1095" y="1083"/>
                    </a:lnTo>
                    <a:lnTo>
                      <a:pt x="966" y="1083"/>
                    </a:lnTo>
                    <a:lnTo>
                      <a:pt x="966" y="37"/>
                    </a:lnTo>
                    <a:close/>
                    <a:moveTo>
                      <a:pt x="1288" y="146"/>
                    </a:moveTo>
                    <a:lnTo>
                      <a:pt x="1417" y="146"/>
                    </a:lnTo>
                    <a:lnTo>
                      <a:pt x="1417" y="1083"/>
                    </a:lnTo>
                    <a:lnTo>
                      <a:pt x="1288" y="1083"/>
                    </a:lnTo>
                    <a:lnTo>
                      <a:pt x="1288" y="146"/>
                    </a:lnTo>
                    <a:close/>
                    <a:moveTo>
                      <a:pt x="1610" y="175"/>
                    </a:moveTo>
                    <a:lnTo>
                      <a:pt x="1739" y="175"/>
                    </a:lnTo>
                    <a:lnTo>
                      <a:pt x="1739" y="1083"/>
                    </a:lnTo>
                    <a:lnTo>
                      <a:pt x="1610" y="1083"/>
                    </a:lnTo>
                    <a:lnTo>
                      <a:pt x="1610" y="175"/>
                    </a:lnTo>
                    <a:close/>
                    <a:moveTo>
                      <a:pt x="1933" y="237"/>
                    </a:moveTo>
                    <a:lnTo>
                      <a:pt x="2062" y="237"/>
                    </a:lnTo>
                    <a:lnTo>
                      <a:pt x="2062" y="1083"/>
                    </a:lnTo>
                    <a:lnTo>
                      <a:pt x="1933" y="1083"/>
                    </a:lnTo>
                    <a:lnTo>
                      <a:pt x="1933" y="237"/>
                    </a:lnTo>
                    <a:close/>
                    <a:moveTo>
                      <a:pt x="2255" y="144"/>
                    </a:moveTo>
                    <a:lnTo>
                      <a:pt x="2383" y="144"/>
                    </a:lnTo>
                    <a:lnTo>
                      <a:pt x="2383" y="1083"/>
                    </a:lnTo>
                    <a:lnTo>
                      <a:pt x="2255" y="1083"/>
                    </a:lnTo>
                    <a:lnTo>
                      <a:pt x="2255" y="144"/>
                    </a:lnTo>
                    <a:close/>
                    <a:moveTo>
                      <a:pt x="2577" y="83"/>
                    </a:moveTo>
                    <a:lnTo>
                      <a:pt x="2706" y="83"/>
                    </a:lnTo>
                    <a:lnTo>
                      <a:pt x="2706" y="1083"/>
                    </a:lnTo>
                    <a:lnTo>
                      <a:pt x="2577" y="1083"/>
                    </a:lnTo>
                    <a:lnTo>
                      <a:pt x="2577" y="83"/>
                    </a:lnTo>
                    <a:close/>
                    <a:moveTo>
                      <a:pt x="2899" y="128"/>
                    </a:moveTo>
                    <a:lnTo>
                      <a:pt x="3027" y="128"/>
                    </a:lnTo>
                    <a:lnTo>
                      <a:pt x="3027" y="1083"/>
                    </a:lnTo>
                    <a:lnTo>
                      <a:pt x="2899" y="1083"/>
                    </a:lnTo>
                    <a:lnTo>
                      <a:pt x="2899" y="128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 rot="18364790">
                <a:off x="4711315" y="1667680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0.6%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7" name="Rectangle 26"/>
              <p:cNvSpPr>
                <a:spLocks noChangeArrowheads="1"/>
              </p:cNvSpPr>
              <p:nvPr/>
            </p:nvSpPr>
            <p:spPr bwMode="auto">
              <a:xfrm rot="18364790">
                <a:off x="5136202" y="1691277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0.6%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auto">
              <a:xfrm rot="18364790">
                <a:off x="5559773" y="1824338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0.5%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 rot="18364790">
                <a:off x="5983346" y="1691932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0.6%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 rot="18364790">
                <a:off x="6406920" y="1763379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0.5%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 rot="18364790">
                <a:off x="6830490" y="1782387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0.5%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 rot="18364790">
                <a:off x="7254064" y="1823027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0.5%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 rot="18364790">
                <a:off x="7677636" y="1762068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0.5%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 rot="18364790">
                <a:off x="8101209" y="1722739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0.6%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" name="Rectangle 34"/>
              <p:cNvSpPr>
                <a:spLocks noChangeArrowheads="1"/>
              </p:cNvSpPr>
              <p:nvPr/>
            </p:nvSpPr>
            <p:spPr bwMode="auto">
              <a:xfrm rot="18364790">
                <a:off x="8526097" y="1751580"/>
                <a:ext cx="349455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0.5%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" name="Rectangle 40"/>
              <p:cNvSpPr>
                <a:spLocks noChangeArrowheads="1"/>
              </p:cNvSpPr>
              <p:nvPr/>
            </p:nvSpPr>
            <p:spPr bwMode="auto">
              <a:xfrm rot="19048206">
                <a:off x="4559891" y="2840351"/>
                <a:ext cx="4235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2006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" name="Rectangle 41"/>
              <p:cNvSpPr>
                <a:spLocks noChangeArrowheads="1"/>
              </p:cNvSpPr>
              <p:nvPr/>
            </p:nvSpPr>
            <p:spPr bwMode="auto">
              <a:xfrm rot="19048206">
                <a:off x="4983463" y="2840351"/>
                <a:ext cx="4235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2007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" name="Rectangle 42"/>
              <p:cNvSpPr>
                <a:spLocks noChangeArrowheads="1"/>
              </p:cNvSpPr>
              <p:nvPr/>
            </p:nvSpPr>
            <p:spPr bwMode="auto">
              <a:xfrm rot="19048206">
                <a:off x="5408351" y="2840351"/>
                <a:ext cx="4235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2008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" name="Rectangle 43"/>
              <p:cNvSpPr>
                <a:spLocks noChangeArrowheads="1"/>
              </p:cNvSpPr>
              <p:nvPr/>
            </p:nvSpPr>
            <p:spPr bwMode="auto">
              <a:xfrm rot="19048206">
                <a:off x="5831924" y="2840351"/>
                <a:ext cx="4235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2009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4" name="Rectangle 44"/>
              <p:cNvSpPr>
                <a:spLocks noChangeArrowheads="1"/>
              </p:cNvSpPr>
              <p:nvPr/>
            </p:nvSpPr>
            <p:spPr bwMode="auto">
              <a:xfrm rot="19048206">
                <a:off x="6255496" y="2840351"/>
                <a:ext cx="4235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2010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5" name="Rectangle 45"/>
              <p:cNvSpPr>
                <a:spLocks noChangeArrowheads="1"/>
              </p:cNvSpPr>
              <p:nvPr/>
            </p:nvSpPr>
            <p:spPr bwMode="auto">
              <a:xfrm rot="19048206">
                <a:off x="6681407" y="2838533"/>
                <a:ext cx="41305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2011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6" name="Rectangle 46"/>
              <p:cNvSpPr>
                <a:spLocks noChangeArrowheads="1"/>
              </p:cNvSpPr>
              <p:nvPr/>
            </p:nvSpPr>
            <p:spPr bwMode="auto">
              <a:xfrm rot="19048206">
                <a:off x="7102641" y="2840351"/>
                <a:ext cx="4235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2012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7" name="Rectangle 47"/>
              <p:cNvSpPr>
                <a:spLocks noChangeArrowheads="1"/>
              </p:cNvSpPr>
              <p:nvPr/>
            </p:nvSpPr>
            <p:spPr bwMode="auto">
              <a:xfrm rot="19048206">
                <a:off x="7526214" y="2840351"/>
                <a:ext cx="4235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2013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8" name="Rectangle 48"/>
              <p:cNvSpPr>
                <a:spLocks noChangeArrowheads="1"/>
              </p:cNvSpPr>
              <p:nvPr/>
            </p:nvSpPr>
            <p:spPr bwMode="auto">
              <a:xfrm rot="19048206">
                <a:off x="7949786" y="2840351"/>
                <a:ext cx="4235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2014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49" name="48 Conector recto"/>
              <p:cNvCxnSpPr>
                <a:stCxn id="25" idx="45"/>
              </p:cNvCxnSpPr>
              <p:nvPr/>
            </p:nvCxnSpPr>
            <p:spPr>
              <a:xfrm flipH="1" flipV="1">
                <a:off x="8458848" y="1819108"/>
                <a:ext cx="2077" cy="880876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Rectangle 48"/>
              <p:cNvSpPr>
                <a:spLocks noChangeArrowheads="1"/>
              </p:cNvSpPr>
              <p:nvPr/>
            </p:nvSpPr>
            <p:spPr bwMode="auto">
              <a:xfrm rot="19048206">
                <a:off x="8305005" y="2855594"/>
                <a:ext cx="51175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Media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" name="51 Rectángulo"/>
              <p:cNvSpPr/>
              <p:nvPr/>
            </p:nvSpPr>
            <p:spPr>
              <a:xfrm>
                <a:off x="8590914" y="2076168"/>
                <a:ext cx="159543" cy="621849"/>
              </a:xfrm>
              <a:prstGeom prst="rect">
                <a:avLst/>
              </a:prstGeom>
              <a:solidFill>
                <a:srgbClr val="005000"/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400"/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4643510" y="2698018"/>
                <a:ext cx="4235726" cy="3933"/>
              </a:xfrm>
              <a:prstGeom prst="rect">
                <a:avLst/>
              </a:prstGeom>
              <a:solidFill>
                <a:schemeClr val="tx1"/>
              </a:solidFill>
              <a:ln w="1588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 sz="12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24"/>
              <p:cNvSpPr>
                <a:spLocks noEditPoints="1"/>
              </p:cNvSpPr>
              <p:nvPr/>
            </p:nvSpPr>
            <p:spPr bwMode="auto">
              <a:xfrm>
                <a:off x="4639564" y="2699984"/>
                <a:ext cx="4243618" cy="17042"/>
              </a:xfrm>
              <a:custGeom>
                <a:avLst/>
                <a:gdLst>
                  <a:gd name="T0" fmla="*/ 5 w 3226"/>
                  <a:gd name="T1" fmla="*/ 0 h 26"/>
                  <a:gd name="T2" fmla="*/ 5 w 3226"/>
                  <a:gd name="T3" fmla="*/ 26 h 26"/>
                  <a:gd name="T4" fmla="*/ 0 w 3226"/>
                  <a:gd name="T5" fmla="*/ 26 h 26"/>
                  <a:gd name="T6" fmla="*/ 0 w 3226"/>
                  <a:gd name="T7" fmla="*/ 0 h 26"/>
                  <a:gd name="T8" fmla="*/ 5 w 3226"/>
                  <a:gd name="T9" fmla="*/ 0 h 26"/>
                  <a:gd name="T10" fmla="*/ 327 w 3226"/>
                  <a:gd name="T11" fmla="*/ 0 h 26"/>
                  <a:gd name="T12" fmla="*/ 327 w 3226"/>
                  <a:gd name="T13" fmla="*/ 26 h 26"/>
                  <a:gd name="T14" fmla="*/ 321 w 3226"/>
                  <a:gd name="T15" fmla="*/ 26 h 26"/>
                  <a:gd name="T16" fmla="*/ 321 w 3226"/>
                  <a:gd name="T17" fmla="*/ 0 h 26"/>
                  <a:gd name="T18" fmla="*/ 327 w 3226"/>
                  <a:gd name="T19" fmla="*/ 0 h 26"/>
                  <a:gd name="T20" fmla="*/ 650 w 3226"/>
                  <a:gd name="T21" fmla="*/ 0 h 26"/>
                  <a:gd name="T22" fmla="*/ 650 w 3226"/>
                  <a:gd name="T23" fmla="*/ 26 h 26"/>
                  <a:gd name="T24" fmla="*/ 644 w 3226"/>
                  <a:gd name="T25" fmla="*/ 26 h 26"/>
                  <a:gd name="T26" fmla="*/ 644 w 3226"/>
                  <a:gd name="T27" fmla="*/ 0 h 26"/>
                  <a:gd name="T28" fmla="*/ 650 w 3226"/>
                  <a:gd name="T29" fmla="*/ 0 h 26"/>
                  <a:gd name="T30" fmla="*/ 971 w 3226"/>
                  <a:gd name="T31" fmla="*/ 0 h 26"/>
                  <a:gd name="T32" fmla="*/ 971 w 3226"/>
                  <a:gd name="T33" fmla="*/ 26 h 26"/>
                  <a:gd name="T34" fmla="*/ 965 w 3226"/>
                  <a:gd name="T35" fmla="*/ 26 h 26"/>
                  <a:gd name="T36" fmla="*/ 965 w 3226"/>
                  <a:gd name="T37" fmla="*/ 0 h 26"/>
                  <a:gd name="T38" fmla="*/ 971 w 3226"/>
                  <a:gd name="T39" fmla="*/ 0 h 26"/>
                  <a:gd name="T40" fmla="*/ 1294 w 3226"/>
                  <a:gd name="T41" fmla="*/ 0 h 26"/>
                  <a:gd name="T42" fmla="*/ 1294 w 3226"/>
                  <a:gd name="T43" fmla="*/ 26 h 26"/>
                  <a:gd name="T44" fmla="*/ 1288 w 3226"/>
                  <a:gd name="T45" fmla="*/ 26 h 26"/>
                  <a:gd name="T46" fmla="*/ 1288 w 3226"/>
                  <a:gd name="T47" fmla="*/ 0 h 26"/>
                  <a:gd name="T48" fmla="*/ 1294 w 3226"/>
                  <a:gd name="T49" fmla="*/ 0 h 26"/>
                  <a:gd name="T50" fmla="*/ 1615 w 3226"/>
                  <a:gd name="T51" fmla="*/ 0 h 26"/>
                  <a:gd name="T52" fmla="*/ 1615 w 3226"/>
                  <a:gd name="T53" fmla="*/ 26 h 26"/>
                  <a:gd name="T54" fmla="*/ 1610 w 3226"/>
                  <a:gd name="T55" fmla="*/ 26 h 26"/>
                  <a:gd name="T56" fmla="*/ 1610 w 3226"/>
                  <a:gd name="T57" fmla="*/ 0 h 26"/>
                  <a:gd name="T58" fmla="*/ 1615 w 3226"/>
                  <a:gd name="T59" fmla="*/ 0 h 26"/>
                  <a:gd name="T60" fmla="*/ 1938 w 3226"/>
                  <a:gd name="T61" fmla="*/ 0 h 26"/>
                  <a:gd name="T62" fmla="*/ 1938 w 3226"/>
                  <a:gd name="T63" fmla="*/ 26 h 26"/>
                  <a:gd name="T64" fmla="*/ 1932 w 3226"/>
                  <a:gd name="T65" fmla="*/ 26 h 26"/>
                  <a:gd name="T66" fmla="*/ 1932 w 3226"/>
                  <a:gd name="T67" fmla="*/ 0 h 26"/>
                  <a:gd name="T68" fmla="*/ 1938 w 3226"/>
                  <a:gd name="T69" fmla="*/ 0 h 26"/>
                  <a:gd name="T70" fmla="*/ 2259 w 3226"/>
                  <a:gd name="T71" fmla="*/ 0 h 26"/>
                  <a:gd name="T72" fmla="*/ 2259 w 3226"/>
                  <a:gd name="T73" fmla="*/ 26 h 26"/>
                  <a:gd name="T74" fmla="*/ 2254 w 3226"/>
                  <a:gd name="T75" fmla="*/ 26 h 26"/>
                  <a:gd name="T76" fmla="*/ 2254 w 3226"/>
                  <a:gd name="T77" fmla="*/ 0 h 26"/>
                  <a:gd name="T78" fmla="*/ 2259 w 3226"/>
                  <a:gd name="T79" fmla="*/ 0 h 26"/>
                  <a:gd name="T80" fmla="*/ 2582 w 3226"/>
                  <a:gd name="T81" fmla="*/ 0 h 26"/>
                  <a:gd name="T82" fmla="*/ 2582 w 3226"/>
                  <a:gd name="T83" fmla="*/ 26 h 26"/>
                  <a:gd name="T84" fmla="*/ 2576 w 3226"/>
                  <a:gd name="T85" fmla="*/ 26 h 26"/>
                  <a:gd name="T86" fmla="*/ 2576 w 3226"/>
                  <a:gd name="T87" fmla="*/ 0 h 26"/>
                  <a:gd name="T88" fmla="*/ 2582 w 3226"/>
                  <a:gd name="T89" fmla="*/ 0 h 26"/>
                  <a:gd name="T90" fmla="*/ 2905 w 3226"/>
                  <a:gd name="T91" fmla="*/ 0 h 26"/>
                  <a:gd name="T92" fmla="*/ 2905 w 3226"/>
                  <a:gd name="T93" fmla="*/ 26 h 26"/>
                  <a:gd name="T94" fmla="*/ 2899 w 3226"/>
                  <a:gd name="T95" fmla="*/ 26 h 26"/>
                  <a:gd name="T96" fmla="*/ 2899 w 3226"/>
                  <a:gd name="T97" fmla="*/ 0 h 26"/>
                  <a:gd name="T98" fmla="*/ 2905 w 3226"/>
                  <a:gd name="T99" fmla="*/ 0 h 26"/>
                  <a:gd name="T100" fmla="*/ 3226 w 3226"/>
                  <a:gd name="T101" fmla="*/ 0 h 26"/>
                  <a:gd name="T102" fmla="*/ 3226 w 3226"/>
                  <a:gd name="T103" fmla="*/ 26 h 26"/>
                  <a:gd name="T104" fmla="*/ 3220 w 3226"/>
                  <a:gd name="T105" fmla="*/ 26 h 26"/>
                  <a:gd name="T106" fmla="*/ 3220 w 3226"/>
                  <a:gd name="T107" fmla="*/ 0 h 26"/>
                  <a:gd name="T108" fmla="*/ 3226 w 3226"/>
                  <a:gd name="T10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226" h="26">
                    <a:moveTo>
                      <a:pt x="5" y="0"/>
                    </a:moveTo>
                    <a:lnTo>
                      <a:pt x="5" y="26"/>
                    </a:lnTo>
                    <a:lnTo>
                      <a:pt x="0" y="26"/>
                    </a:lnTo>
                    <a:lnTo>
                      <a:pt x="0" y="0"/>
                    </a:lnTo>
                    <a:lnTo>
                      <a:pt x="5" y="0"/>
                    </a:lnTo>
                    <a:close/>
                    <a:moveTo>
                      <a:pt x="327" y="0"/>
                    </a:moveTo>
                    <a:lnTo>
                      <a:pt x="327" y="26"/>
                    </a:lnTo>
                    <a:lnTo>
                      <a:pt x="321" y="26"/>
                    </a:lnTo>
                    <a:lnTo>
                      <a:pt x="321" y="0"/>
                    </a:lnTo>
                    <a:lnTo>
                      <a:pt x="327" y="0"/>
                    </a:lnTo>
                    <a:close/>
                    <a:moveTo>
                      <a:pt x="650" y="0"/>
                    </a:moveTo>
                    <a:lnTo>
                      <a:pt x="650" y="26"/>
                    </a:lnTo>
                    <a:lnTo>
                      <a:pt x="644" y="26"/>
                    </a:lnTo>
                    <a:lnTo>
                      <a:pt x="644" y="0"/>
                    </a:lnTo>
                    <a:lnTo>
                      <a:pt x="650" y="0"/>
                    </a:lnTo>
                    <a:close/>
                    <a:moveTo>
                      <a:pt x="971" y="0"/>
                    </a:moveTo>
                    <a:lnTo>
                      <a:pt x="971" y="26"/>
                    </a:lnTo>
                    <a:lnTo>
                      <a:pt x="965" y="26"/>
                    </a:lnTo>
                    <a:lnTo>
                      <a:pt x="965" y="0"/>
                    </a:lnTo>
                    <a:lnTo>
                      <a:pt x="971" y="0"/>
                    </a:lnTo>
                    <a:close/>
                    <a:moveTo>
                      <a:pt x="1294" y="0"/>
                    </a:moveTo>
                    <a:lnTo>
                      <a:pt x="1294" y="26"/>
                    </a:lnTo>
                    <a:lnTo>
                      <a:pt x="1288" y="26"/>
                    </a:lnTo>
                    <a:lnTo>
                      <a:pt x="1288" y="0"/>
                    </a:lnTo>
                    <a:lnTo>
                      <a:pt x="1294" y="0"/>
                    </a:lnTo>
                    <a:close/>
                    <a:moveTo>
                      <a:pt x="1615" y="0"/>
                    </a:moveTo>
                    <a:lnTo>
                      <a:pt x="1615" y="26"/>
                    </a:lnTo>
                    <a:lnTo>
                      <a:pt x="1610" y="26"/>
                    </a:lnTo>
                    <a:lnTo>
                      <a:pt x="1610" y="0"/>
                    </a:lnTo>
                    <a:lnTo>
                      <a:pt x="1615" y="0"/>
                    </a:lnTo>
                    <a:close/>
                    <a:moveTo>
                      <a:pt x="1938" y="0"/>
                    </a:moveTo>
                    <a:lnTo>
                      <a:pt x="1938" y="26"/>
                    </a:lnTo>
                    <a:lnTo>
                      <a:pt x="1932" y="26"/>
                    </a:lnTo>
                    <a:lnTo>
                      <a:pt x="1932" y="0"/>
                    </a:lnTo>
                    <a:lnTo>
                      <a:pt x="1938" y="0"/>
                    </a:lnTo>
                    <a:close/>
                    <a:moveTo>
                      <a:pt x="2259" y="0"/>
                    </a:moveTo>
                    <a:lnTo>
                      <a:pt x="2259" y="26"/>
                    </a:lnTo>
                    <a:lnTo>
                      <a:pt x="2254" y="26"/>
                    </a:lnTo>
                    <a:lnTo>
                      <a:pt x="2254" y="0"/>
                    </a:lnTo>
                    <a:lnTo>
                      <a:pt x="2259" y="0"/>
                    </a:lnTo>
                    <a:close/>
                    <a:moveTo>
                      <a:pt x="2582" y="0"/>
                    </a:moveTo>
                    <a:lnTo>
                      <a:pt x="2582" y="26"/>
                    </a:lnTo>
                    <a:lnTo>
                      <a:pt x="2576" y="26"/>
                    </a:lnTo>
                    <a:lnTo>
                      <a:pt x="2576" y="0"/>
                    </a:lnTo>
                    <a:lnTo>
                      <a:pt x="2582" y="0"/>
                    </a:lnTo>
                    <a:close/>
                    <a:moveTo>
                      <a:pt x="2905" y="0"/>
                    </a:moveTo>
                    <a:lnTo>
                      <a:pt x="2905" y="26"/>
                    </a:lnTo>
                    <a:lnTo>
                      <a:pt x="2899" y="26"/>
                    </a:lnTo>
                    <a:lnTo>
                      <a:pt x="2899" y="0"/>
                    </a:lnTo>
                    <a:lnTo>
                      <a:pt x="2905" y="0"/>
                    </a:lnTo>
                    <a:close/>
                    <a:moveTo>
                      <a:pt x="3226" y="0"/>
                    </a:moveTo>
                    <a:lnTo>
                      <a:pt x="3226" y="26"/>
                    </a:lnTo>
                    <a:lnTo>
                      <a:pt x="3220" y="26"/>
                    </a:lnTo>
                    <a:lnTo>
                      <a:pt x="3220" y="0"/>
                    </a:lnTo>
                    <a:lnTo>
                      <a:pt x="3226" y="0"/>
                    </a:lnTo>
                    <a:close/>
                  </a:path>
                </a:pathLst>
              </a:custGeom>
              <a:solidFill>
                <a:schemeClr val="tx1"/>
              </a:solidFill>
              <a:ln w="1588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 sz="12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5" name="Tekstboks 7"/>
            <p:cNvSpPr txBox="1"/>
            <p:nvPr/>
          </p:nvSpPr>
          <p:spPr bwMode="auto">
            <a:xfrm>
              <a:off x="4599682" y="1597736"/>
              <a:ext cx="4248472" cy="646331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En México, el porcentaje de infracciones de patente es reducido en comparación con el total de las solicitudes recibidas por el IMPI (0.5% en promedio).</a:t>
              </a:r>
            </a:p>
          </p:txBody>
        </p:sp>
        <p:sp>
          <p:nvSpPr>
            <p:cNvPr id="50" name="Tekstboks 7"/>
            <p:cNvSpPr txBox="1"/>
            <p:nvPr/>
          </p:nvSpPr>
          <p:spPr bwMode="auto">
            <a:xfrm>
              <a:off x="4599682" y="4464408"/>
              <a:ext cx="4248472" cy="1661993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Pero en Europa se registraron 1.2 mil litigios y disputas de patentes farmacéuticas en 7 años.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Este sector esta altamente globalizado por ello los litigios y disputas se presentan en los países que son origen del capital y de las invenciones.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b="1" i="1" kern="0" dirty="0">
                  <a:ln w="3175">
                    <a:noFill/>
                  </a:ln>
                  <a:solidFill>
                    <a:srgbClr val="FF0000"/>
                  </a:solidFill>
                  <a:latin typeface="Arial" pitchFamily="34" charset="0"/>
                  <a:cs typeface="Arial"/>
                </a:rPr>
                <a:t>En consecuencia, esta variable se podría calificar con el número 1 de la escala.</a:t>
              </a:r>
            </a:p>
          </p:txBody>
        </p:sp>
      </p:grpSp>
      <p:sp>
        <p:nvSpPr>
          <p:cNvPr id="58" name="57 CuadroTexto"/>
          <p:cNvSpPr txBox="1"/>
          <p:nvPr/>
        </p:nvSpPr>
        <p:spPr>
          <a:xfrm>
            <a:off x="255121" y="47923"/>
            <a:ext cx="863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Litigios y procesos judiciales en el sector: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Evaluar la cantidad de controversias o procesos judiciales en torno a la PI en el sector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32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12625439"/>
      </p:ext>
    </p:extLst>
  </p:cSld>
  <p:clrMapOvr>
    <a:masterClrMapping/>
  </p:clrMapOvr>
  <p:transition xmlns:p14="http://schemas.microsoft.com/office/powerpoint/2010/main" spd="slow">
    <p:split orient="vert" dir="in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6 Grupo"/>
          <p:cNvGrpSpPr/>
          <p:nvPr/>
        </p:nvGrpSpPr>
        <p:grpSpPr>
          <a:xfrm>
            <a:off x="184212" y="1935427"/>
            <a:ext cx="5804654" cy="4373893"/>
            <a:chOff x="184212" y="1556792"/>
            <a:chExt cx="5804654" cy="4373893"/>
          </a:xfrm>
        </p:grpSpPr>
        <p:sp>
          <p:nvSpPr>
            <p:cNvPr id="32" name="31 Forma libre"/>
            <p:cNvSpPr/>
            <p:nvPr/>
          </p:nvSpPr>
          <p:spPr>
            <a:xfrm>
              <a:off x="1926592" y="2156735"/>
              <a:ext cx="2406968" cy="3216592"/>
            </a:xfrm>
            <a:custGeom>
              <a:avLst/>
              <a:gdLst>
                <a:gd name="connsiteX0" fmla="*/ 1127760 w 2392680"/>
                <a:gd name="connsiteY0" fmla="*/ 0 h 3192780"/>
                <a:gd name="connsiteX1" fmla="*/ 2278380 w 2392680"/>
                <a:gd name="connsiteY1" fmla="*/ 480060 h 3192780"/>
                <a:gd name="connsiteX2" fmla="*/ 2392680 w 2392680"/>
                <a:gd name="connsiteY2" fmla="*/ 1600200 h 3192780"/>
                <a:gd name="connsiteX3" fmla="*/ 2263140 w 2392680"/>
                <a:gd name="connsiteY3" fmla="*/ 2735580 h 3192780"/>
                <a:gd name="connsiteX4" fmla="*/ 1120140 w 2392680"/>
                <a:gd name="connsiteY4" fmla="*/ 3192780 h 3192780"/>
                <a:gd name="connsiteX5" fmla="*/ 7620 w 2392680"/>
                <a:gd name="connsiteY5" fmla="*/ 2735580 h 3192780"/>
                <a:gd name="connsiteX6" fmla="*/ 815340 w 2392680"/>
                <a:gd name="connsiteY6" fmla="*/ 1600200 h 3192780"/>
                <a:gd name="connsiteX7" fmla="*/ 0 w 2392680"/>
                <a:gd name="connsiteY7" fmla="*/ 464820 h 3192780"/>
                <a:gd name="connsiteX8" fmla="*/ 1127760 w 2392680"/>
                <a:gd name="connsiteY8" fmla="*/ 0 h 3192780"/>
                <a:gd name="connsiteX0" fmla="*/ 1130142 w 2392680"/>
                <a:gd name="connsiteY0" fmla="*/ 0 h 3204687"/>
                <a:gd name="connsiteX1" fmla="*/ 2278380 w 2392680"/>
                <a:gd name="connsiteY1" fmla="*/ 491967 h 3204687"/>
                <a:gd name="connsiteX2" fmla="*/ 2392680 w 2392680"/>
                <a:gd name="connsiteY2" fmla="*/ 1612107 h 3204687"/>
                <a:gd name="connsiteX3" fmla="*/ 2263140 w 2392680"/>
                <a:gd name="connsiteY3" fmla="*/ 2747487 h 3204687"/>
                <a:gd name="connsiteX4" fmla="*/ 1120140 w 2392680"/>
                <a:gd name="connsiteY4" fmla="*/ 3204687 h 3204687"/>
                <a:gd name="connsiteX5" fmla="*/ 7620 w 2392680"/>
                <a:gd name="connsiteY5" fmla="*/ 2747487 h 3204687"/>
                <a:gd name="connsiteX6" fmla="*/ 815340 w 2392680"/>
                <a:gd name="connsiteY6" fmla="*/ 1612107 h 3204687"/>
                <a:gd name="connsiteX7" fmla="*/ 0 w 2392680"/>
                <a:gd name="connsiteY7" fmla="*/ 476727 h 3204687"/>
                <a:gd name="connsiteX8" fmla="*/ 1130142 w 2392680"/>
                <a:gd name="connsiteY8" fmla="*/ 0 h 3204687"/>
                <a:gd name="connsiteX0" fmla="*/ 1132523 w 2392680"/>
                <a:gd name="connsiteY0" fmla="*/ 0 h 3202305"/>
                <a:gd name="connsiteX1" fmla="*/ 2278380 w 2392680"/>
                <a:gd name="connsiteY1" fmla="*/ 489585 h 3202305"/>
                <a:gd name="connsiteX2" fmla="*/ 2392680 w 2392680"/>
                <a:gd name="connsiteY2" fmla="*/ 1609725 h 3202305"/>
                <a:gd name="connsiteX3" fmla="*/ 2263140 w 2392680"/>
                <a:gd name="connsiteY3" fmla="*/ 2745105 h 3202305"/>
                <a:gd name="connsiteX4" fmla="*/ 1120140 w 2392680"/>
                <a:gd name="connsiteY4" fmla="*/ 3202305 h 3202305"/>
                <a:gd name="connsiteX5" fmla="*/ 7620 w 2392680"/>
                <a:gd name="connsiteY5" fmla="*/ 2745105 h 3202305"/>
                <a:gd name="connsiteX6" fmla="*/ 815340 w 2392680"/>
                <a:gd name="connsiteY6" fmla="*/ 1609725 h 3202305"/>
                <a:gd name="connsiteX7" fmla="*/ 0 w 2392680"/>
                <a:gd name="connsiteY7" fmla="*/ 474345 h 3202305"/>
                <a:gd name="connsiteX8" fmla="*/ 1132523 w 2392680"/>
                <a:gd name="connsiteY8" fmla="*/ 0 h 3202305"/>
                <a:gd name="connsiteX0" fmla="*/ 1132523 w 2392680"/>
                <a:gd name="connsiteY0" fmla="*/ 0 h 3202305"/>
                <a:gd name="connsiteX1" fmla="*/ 2256949 w 2392680"/>
                <a:gd name="connsiteY1" fmla="*/ 477679 h 3202305"/>
                <a:gd name="connsiteX2" fmla="*/ 2392680 w 2392680"/>
                <a:gd name="connsiteY2" fmla="*/ 1609725 h 3202305"/>
                <a:gd name="connsiteX3" fmla="*/ 2263140 w 2392680"/>
                <a:gd name="connsiteY3" fmla="*/ 2745105 h 3202305"/>
                <a:gd name="connsiteX4" fmla="*/ 1120140 w 2392680"/>
                <a:gd name="connsiteY4" fmla="*/ 3202305 h 3202305"/>
                <a:gd name="connsiteX5" fmla="*/ 7620 w 2392680"/>
                <a:gd name="connsiteY5" fmla="*/ 2745105 h 3202305"/>
                <a:gd name="connsiteX6" fmla="*/ 815340 w 2392680"/>
                <a:gd name="connsiteY6" fmla="*/ 1609725 h 3202305"/>
                <a:gd name="connsiteX7" fmla="*/ 0 w 2392680"/>
                <a:gd name="connsiteY7" fmla="*/ 474345 h 3202305"/>
                <a:gd name="connsiteX8" fmla="*/ 1132523 w 2392680"/>
                <a:gd name="connsiteY8" fmla="*/ 0 h 3202305"/>
                <a:gd name="connsiteX0" fmla="*/ 1132523 w 2399824"/>
                <a:gd name="connsiteY0" fmla="*/ 0 h 3202305"/>
                <a:gd name="connsiteX1" fmla="*/ 2256949 w 2399824"/>
                <a:gd name="connsiteY1" fmla="*/ 477679 h 3202305"/>
                <a:gd name="connsiteX2" fmla="*/ 2399824 w 2399824"/>
                <a:gd name="connsiteY2" fmla="*/ 1614488 h 3202305"/>
                <a:gd name="connsiteX3" fmla="*/ 2263140 w 2399824"/>
                <a:gd name="connsiteY3" fmla="*/ 2745105 h 3202305"/>
                <a:gd name="connsiteX4" fmla="*/ 1120140 w 2399824"/>
                <a:gd name="connsiteY4" fmla="*/ 3202305 h 3202305"/>
                <a:gd name="connsiteX5" fmla="*/ 7620 w 2399824"/>
                <a:gd name="connsiteY5" fmla="*/ 2745105 h 3202305"/>
                <a:gd name="connsiteX6" fmla="*/ 815340 w 2399824"/>
                <a:gd name="connsiteY6" fmla="*/ 1609725 h 3202305"/>
                <a:gd name="connsiteX7" fmla="*/ 0 w 2399824"/>
                <a:gd name="connsiteY7" fmla="*/ 474345 h 3202305"/>
                <a:gd name="connsiteX8" fmla="*/ 1132523 w 2399824"/>
                <a:gd name="connsiteY8" fmla="*/ 0 h 3202305"/>
                <a:gd name="connsiteX0" fmla="*/ 1132523 w 2399824"/>
                <a:gd name="connsiteY0" fmla="*/ 0 h 3202305"/>
                <a:gd name="connsiteX1" fmla="*/ 2256949 w 2399824"/>
                <a:gd name="connsiteY1" fmla="*/ 477679 h 3202305"/>
                <a:gd name="connsiteX2" fmla="*/ 2399824 w 2399824"/>
                <a:gd name="connsiteY2" fmla="*/ 1614488 h 3202305"/>
                <a:gd name="connsiteX3" fmla="*/ 2251234 w 2399824"/>
                <a:gd name="connsiteY3" fmla="*/ 2742724 h 3202305"/>
                <a:gd name="connsiteX4" fmla="*/ 1120140 w 2399824"/>
                <a:gd name="connsiteY4" fmla="*/ 3202305 h 3202305"/>
                <a:gd name="connsiteX5" fmla="*/ 7620 w 2399824"/>
                <a:gd name="connsiteY5" fmla="*/ 2745105 h 3202305"/>
                <a:gd name="connsiteX6" fmla="*/ 815340 w 2399824"/>
                <a:gd name="connsiteY6" fmla="*/ 1609725 h 3202305"/>
                <a:gd name="connsiteX7" fmla="*/ 0 w 2399824"/>
                <a:gd name="connsiteY7" fmla="*/ 474345 h 3202305"/>
                <a:gd name="connsiteX8" fmla="*/ 1132523 w 2399824"/>
                <a:gd name="connsiteY8" fmla="*/ 0 h 3202305"/>
                <a:gd name="connsiteX0" fmla="*/ 1132523 w 2399824"/>
                <a:gd name="connsiteY0" fmla="*/ 0 h 3202305"/>
                <a:gd name="connsiteX1" fmla="*/ 2256949 w 2399824"/>
                <a:gd name="connsiteY1" fmla="*/ 477679 h 3202305"/>
                <a:gd name="connsiteX2" fmla="*/ 2399824 w 2399824"/>
                <a:gd name="connsiteY2" fmla="*/ 1614488 h 3202305"/>
                <a:gd name="connsiteX3" fmla="*/ 2258378 w 2399824"/>
                <a:gd name="connsiteY3" fmla="*/ 2745105 h 3202305"/>
                <a:gd name="connsiteX4" fmla="*/ 1120140 w 2399824"/>
                <a:gd name="connsiteY4" fmla="*/ 3202305 h 3202305"/>
                <a:gd name="connsiteX5" fmla="*/ 7620 w 2399824"/>
                <a:gd name="connsiteY5" fmla="*/ 2745105 h 3202305"/>
                <a:gd name="connsiteX6" fmla="*/ 815340 w 2399824"/>
                <a:gd name="connsiteY6" fmla="*/ 1609725 h 3202305"/>
                <a:gd name="connsiteX7" fmla="*/ 0 w 2399824"/>
                <a:gd name="connsiteY7" fmla="*/ 474345 h 3202305"/>
                <a:gd name="connsiteX8" fmla="*/ 1132523 w 2399824"/>
                <a:gd name="connsiteY8" fmla="*/ 0 h 3202305"/>
                <a:gd name="connsiteX0" fmla="*/ 1132523 w 2399824"/>
                <a:gd name="connsiteY0" fmla="*/ 0 h 3216592"/>
                <a:gd name="connsiteX1" fmla="*/ 2256949 w 2399824"/>
                <a:gd name="connsiteY1" fmla="*/ 477679 h 3216592"/>
                <a:gd name="connsiteX2" fmla="*/ 2399824 w 2399824"/>
                <a:gd name="connsiteY2" fmla="*/ 1614488 h 3216592"/>
                <a:gd name="connsiteX3" fmla="*/ 2258378 w 2399824"/>
                <a:gd name="connsiteY3" fmla="*/ 2745105 h 3216592"/>
                <a:gd name="connsiteX4" fmla="*/ 1110615 w 2399824"/>
                <a:gd name="connsiteY4" fmla="*/ 3216592 h 3216592"/>
                <a:gd name="connsiteX5" fmla="*/ 7620 w 2399824"/>
                <a:gd name="connsiteY5" fmla="*/ 2745105 h 3216592"/>
                <a:gd name="connsiteX6" fmla="*/ 815340 w 2399824"/>
                <a:gd name="connsiteY6" fmla="*/ 1609725 h 3216592"/>
                <a:gd name="connsiteX7" fmla="*/ 0 w 2399824"/>
                <a:gd name="connsiteY7" fmla="*/ 474345 h 3216592"/>
                <a:gd name="connsiteX8" fmla="*/ 1132523 w 2399824"/>
                <a:gd name="connsiteY8" fmla="*/ 0 h 3216592"/>
                <a:gd name="connsiteX0" fmla="*/ 1139191 w 2406492"/>
                <a:gd name="connsiteY0" fmla="*/ 0 h 3216592"/>
                <a:gd name="connsiteX1" fmla="*/ 2263617 w 2406492"/>
                <a:gd name="connsiteY1" fmla="*/ 477679 h 3216592"/>
                <a:gd name="connsiteX2" fmla="*/ 2406492 w 2406492"/>
                <a:gd name="connsiteY2" fmla="*/ 1614488 h 3216592"/>
                <a:gd name="connsiteX3" fmla="*/ 2265046 w 2406492"/>
                <a:gd name="connsiteY3" fmla="*/ 2745105 h 3216592"/>
                <a:gd name="connsiteX4" fmla="*/ 1117283 w 2406492"/>
                <a:gd name="connsiteY4" fmla="*/ 3216592 h 3216592"/>
                <a:gd name="connsiteX5" fmla="*/ 0 w 2406492"/>
                <a:gd name="connsiteY5" fmla="*/ 2740343 h 3216592"/>
                <a:gd name="connsiteX6" fmla="*/ 822008 w 2406492"/>
                <a:gd name="connsiteY6" fmla="*/ 1609725 h 3216592"/>
                <a:gd name="connsiteX7" fmla="*/ 6668 w 2406492"/>
                <a:gd name="connsiteY7" fmla="*/ 474345 h 3216592"/>
                <a:gd name="connsiteX8" fmla="*/ 1139191 w 2406492"/>
                <a:gd name="connsiteY8" fmla="*/ 0 h 3216592"/>
                <a:gd name="connsiteX0" fmla="*/ 1139191 w 2406492"/>
                <a:gd name="connsiteY0" fmla="*/ 0 h 3216592"/>
                <a:gd name="connsiteX1" fmla="*/ 2263617 w 2406492"/>
                <a:gd name="connsiteY1" fmla="*/ 477679 h 3216592"/>
                <a:gd name="connsiteX2" fmla="*/ 2406492 w 2406492"/>
                <a:gd name="connsiteY2" fmla="*/ 1614488 h 3216592"/>
                <a:gd name="connsiteX3" fmla="*/ 2265046 w 2406492"/>
                <a:gd name="connsiteY3" fmla="*/ 2745105 h 3216592"/>
                <a:gd name="connsiteX4" fmla="*/ 1117283 w 2406492"/>
                <a:gd name="connsiteY4" fmla="*/ 3216592 h 3216592"/>
                <a:gd name="connsiteX5" fmla="*/ 0 w 2406492"/>
                <a:gd name="connsiteY5" fmla="*/ 2740343 h 3216592"/>
                <a:gd name="connsiteX6" fmla="*/ 812483 w 2406492"/>
                <a:gd name="connsiteY6" fmla="*/ 1609725 h 3216592"/>
                <a:gd name="connsiteX7" fmla="*/ 6668 w 2406492"/>
                <a:gd name="connsiteY7" fmla="*/ 474345 h 3216592"/>
                <a:gd name="connsiteX8" fmla="*/ 1139191 w 2406492"/>
                <a:gd name="connsiteY8" fmla="*/ 0 h 3216592"/>
                <a:gd name="connsiteX0" fmla="*/ 1139667 w 2406968"/>
                <a:gd name="connsiteY0" fmla="*/ 0 h 3216592"/>
                <a:gd name="connsiteX1" fmla="*/ 2264093 w 2406968"/>
                <a:gd name="connsiteY1" fmla="*/ 477679 h 3216592"/>
                <a:gd name="connsiteX2" fmla="*/ 2406968 w 2406968"/>
                <a:gd name="connsiteY2" fmla="*/ 1614488 h 3216592"/>
                <a:gd name="connsiteX3" fmla="*/ 2265522 w 2406968"/>
                <a:gd name="connsiteY3" fmla="*/ 2745105 h 3216592"/>
                <a:gd name="connsiteX4" fmla="*/ 1117759 w 2406968"/>
                <a:gd name="connsiteY4" fmla="*/ 3216592 h 3216592"/>
                <a:gd name="connsiteX5" fmla="*/ 476 w 2406968"/>
                <a:gd name="connsiteY5" fmla="*/ 2740343 h 3216592"/>
                <a:gd name="connsiteX6" fmla="*/ 812959 w 2406968"/>
                <a:gd name="connsiteY6" fmla="*/ 1609725 h 3216592"/>
                <a:gd name="connsiteX7" fmla="*/ 0 w 2406968"/>
                <a:gd name="connsiteY7" fmla="*/ 462438 h 3216592"/>
                <a:gd name="connsiteX8" fmla="*/ 1139667 w 2406968"/>
                <a:gd name="connsiteY8" fmla="*/ 0 h 321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6968" h="3216592">
                  <a:moveTo>
                    <a:pt x="1139667" y="0"/>
                  </a:moveTo>
                  <a:lnTo>
                    <a:pt x="2264093" y="477679"/>
                  </a:lnTo>
                  <a:lnTo>
                    <a:pt x="2406968" y="1614488"/>
                  </a:lnTo>
                  <a:lnTo>
                    <a:pt x="2265522" y="2745105"/>
                  </a:lnTo>
                  <a:lnTo>
                    <a:pt x="1117759" y="3216592"/>
                  </a:lnTo>
                  <a:lnTo>
                    <a:pt x="476" y="2740343"/>
                  </a:lnTo>
                  <a:lnTo>
                    <a:pt x="812959" y="1609725"/>
                  </a:lnTo>
                  <a:lnTo>
                    <a:pt x="0" y="462438"/>
                  </a:lnTo>
                  <a:lnTo>
                    <a:pt x="1139667" y="0"/>
                  </a:lnTo>
                  <a:close/>
                </a:path>
              </a:pathLst>
            </a:custGeom>
            <a:solidFill>
              <a:srgbClr val="EFDFC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grpSp>
          <p:nvGrpSpPr>
            <p:cNvPr id="3" name="3 Grupo"/>
            <p:cNvGrpSpPr/>
            <p:nvPr/>
          </p:nvGrpSpPr>
          <p:grpSpPr>
            <a:xfrm>
              <a:off x="184212" y="1556792"/>
              <a:ext cx="5804654" cy="4373893"/>
              <a:chOff x="1669673" y="1700808"/>
              <a:chExt cx="5804654" cy="4373893"/>
            </a:xfrm>
          </p:grpSpPr>
          <p:grpSp>
            <p:nvGrpSpPr>
              <p:cNvPr id="4" name="4 Grupo"/>
              <p:cNvGrpSpPr/>
              <p:nvPr/>
            </p:nvGrpSpPr>
            <p:grpSpPr>
              <a:xfrm>
                <a:off x="2876293" y="2206906"/>
                <a:ext cx="3332995" cy="3382138"/>
                <a:chOff x="1325290" y="2110544"/>
                <a:chExt cx="2941910" cy="2985288"/>
              </a:xfrm>
            </p:grpSpPr>
            <p:cxnSp>
              <p:nvCxnSpPr>
                <p:cNvPr id="25" name="24 Conector recto"/>
                <p:cNvCxnSpPr/>
                <p:nvPr/>
              </p:nvCxnSpPr>
              <p:spPr>
                <a:xfrm flipH="1">
                  <a:off x="2786775" y="2110544"/>
                  <a:ext cx="14479" cy="29852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25 Conector recto"/>
                <p:cNvCxnSpPr/>
                <p:nvPr/>
              </p:nvCxnSpPr>
              <p:spPr>
                <a:xfrm flipH="1">
                  <a:off x="1758950" y="2563018"/>
                  <a:ext cx="2076460" cy="20851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26 Conector recto"/>
                <p:cNvCxnSpPr/>
                <p:nvPr/>
              </p:nvCxnSpPr>
              <p:spPr>
                <a:xfrm flipH="1">
                  <a:off x="1325290" y="3614479"/>
                  <a:ext cx="294191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27 Conector recto"/>
                <p:cNvCxnSpPr/>
                <p:nvPr/>
              </p:nvCxnSpPr>
              <p:spPr>
                <a:xfrm flipH="1" flipV="1">
                  <a:off x="1763516" y="2575718"/>
                  <a:ext cx="2071894" cy="20724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6 Octágono"/>
              <p:cNvSpPr/>
              <p:nvPr/>
            </p:nvSpPr>
            <p:spPr>
              <a:xfrm rot="1378637">
                <a:off x="3059759" y="2423996"/>
                <a:ext cx="2955430" cy="2967479"/>
              </a:xfrm>
              <a:prstGeom prst="octagon">
                <a:avLst/>
              </a:prstGeom>
              <a:noFill/>
              <a:ln w="12700">
                <a:solidFill>
                  <a:srgbClr val="00B05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400"/>
              </a:p>
            </p:txBody>
          </p:sp>
          <p:sp>
            <p:nvSpPr>
              <p:cNvPr id="8" name="7 Octágono"/>
              <p:cNvSpPr/>
              <p:nvPr/>
            </p:nvSpPr>
            <p:spPr>
              <a:xfrm rot="1378637">
                <a:off x="3651021" y="3010460"/>
                <a:ext cx="1780100" cy="1787357"/>
              </a:xfrm>
              <a:prstGeom prst="octagon">
                <a:avLst/>
              </a:prstGeom>
              <a:noFill/>
              <a:ln w="12700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400"/>
              </a:p>
            </p:txBody>
          </p:sp>
          <p:sp>
            <p:nvSpPr>
              <p:cNvPr id="9" name="8 Octágono"/>
              <p:cNvSpPr/>
              <p:nvPr/>
            </p:nvSpPr>
            <p:spPr>
              <a:xfrm rot="1378637">
                <a:off x="3948431" y="3306617"/>
                <a:ext cx="1190190" cy="1195043"/>
              </a:xfrm>
              <a:prstGeom prst="octagon">
                <a:avLst/>
              </a:prstGeom>
              <a:noFill/>
              <a:ln w="1270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400"/>
              </a:p>
            </p:txBody>
          </p:sp>
          <p:sp>
            <p:nvSpPr>
              <p:cNvPr id="10" name="9 Octágono"/>
              <p:cNvSpPr/>
              <p:nvPr/>
            </p:nvSpPr>
            <p:spPr>
              <a:xfrm rot="1378637">
                <a:off x="4242337" y="3599422"/>
                <a:ext cx="606959" cy="609433"/>
              </a:xfrm>
              <a:prstGeom prst="octagon">
                <a:avLst/>
              </a:prstGeom>
              <a:noFill/>
              <a:ln w="1270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400"/>
              </a:p>
            </p:txBody>
          </p:sp>
          <p:sp>
            <p:nvSpPr>
              <p:cNvPr id="11" name="10 Octágono"/>
              <p:cNvSpPr/>
              <p:nvPr/>
            </p:nvSpPr>
            <p:spPr>
              <a:xfrm rot="1378637">
                <a:off x="3351026" y="2716452"/>
                <a:ext cx="2372895" cy="2382568"/>
              </a:xfrm>
              <a:prstGeom prst="octagon">
                <a:avLst/>
              </a:prstGeom>
              <a:noFill/>
              <a:ln w="12700">
                <a:solidFill>
                  <a:srgbClr val="00B05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400"/>
              </a:p>
            </p:txBody>
          </p:sp>
          <p:sp>
            <p:nvSpPr>
              <p:cNvPr id="12" name="Rectangle 17"/>
              <p:cNvSpPr>
                <a:spLocks noChangeArrowheads="1"/>
              </p:cNvSpPr>
              <p:nvPr/>
            </p:nvSpPr>
            <p:spPr bwMode="auto">
              <a:xfrm>
                <a:off x="3780815" y="1700808"/>
                <a:ext cx="1516888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Situación</a:t>
                </a:r>
                <a:r>
                  <a:rPr kumimoji="0" lang="es-MX" altLang="es-MX" sz="14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jurídica de la patente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3" name="Rectangle 18"/>
              <p:cNvSpPr>
                <a:spLocks noChangeArrowheads="1"/>
              </p:cNvSpPr>
              <p:nvPr/>
            </p:nvSpPr>
            <p:spPr bwMode="auto">
              <a:xfrm>
                <a:off x="5758492" y="2257706"/>
                <a:ext cx="1441508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Fuerza jurídica de la patente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4" name="Rectangle 18"/>
              <p:cNvSpPr>
                <a:spLocks noChangeArrowheads="1"/>
              </p:cNvSpPr>
              <p:nvPr/>
            </p:nvSpPr>
            <p:spPr bwMode="auto">
              <a:xfrm>
                <a:off x="6228286" y="3708175"/>
                <a:ext cx="1115729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Vigencia de la patente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5" name="Rectangle 18"/>
              <p:cNvSpPr>
                <a:spLocks noChangeArrowheads="1"/>
              </p:cNvSpPr>
              <p:nvPr/>
            </p:nvSpPr>
            <p:spPr bwMode="auto">
              <a:xfrm>
                <a:off x="5765838" y="5149964"/>
                <a:ext cx="1708489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Amplitud de las reivindicaciones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6" name="Rectangle 17"/>
              <p:cNvSpPr>
                <a:spLocks noChangeArrowheads="1"/>
              </p:cNvSpPr>
              <p:nvPr/>
            </p:nvSpPr>
            <p:spPr bwMode="auto">
              <a:xfrm>
                <a:off x="3908450" y="5643814"/>
                <a:ext cx="1246378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Cobertura geográfica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7" name="Rectangle 18"/>
              <p:cNvSpPr>
                <a:spLocks noChangeArrowheads="1"/>
              </p:cNvSpPr>
              <p:nvPr/>
            </p:nvSpPr>
            <p:spPr bwMode="auto">
              <a:xfrm>
                <a:off x="1842245" y="5149964"/>
                <a:ext cx="1493718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Seguimiento a infracciones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8" name="Rectangle 18"/>
              <p:cNvSpPr>
                <a:spLocks noChangeArrowheads="1"/>
              </p:cNvSpPr>
              <p:nvPr/>
            </p:nvSpPr>
            <p:spPr bwMode="auto">
              <a:xfrm>
                <a:off x="1669673" y="3708175"/>
                <a:ext cx="1173447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Solicitudes de infracción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1669673" y="2257706"/>
                <a:ext cx="1661962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Medios para proteger derechos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0" name="Rectangle 11"/>
              <p:cNvSpPr>
                <a:spLocks noChangeArrowheads="1"/>
              </p:cNvSpPr>
              <p:nvPr/>
            </p:nvSpPr>
            <p:spPr bwMode="auto">
              <a:xfrm>
                <a:off x="4401213" y="3512181"/>
                <a:ext cx="110946" cy="15388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1</a:t>
                </a:r>
                <a:endParaRPr kumimoji="0" lang="es-MX" altLang="es-MX" sz="1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1" name="Rectangle 12"/>
              <p:cNvSpPr>
                <a:spLocks noChangeArrowheads="1"/>
              </p:cNvSpPr>
              <p:nvPr/>
            </p:nvSpPr>
            <p:spPr bwMode="auto">
              <a:xfrm>
                <a:off x="4401213" y="3191502"/>
                <a:ext cx="110946" cy="15388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</a:t>
                </a:r>
                <a:endParaRPr kumimoji="0" lang="es-MX" altLang="es-MX" sz="1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" name="Rectangle 13"/>
              <p:cNvSpPr>
                <a:spLocks noChangeArrowheads="1"/>
              </p:cNvSpPr>
              <p:nvPr/>
            </p:nvSpPr>
            <p:spPr bwMode="auto">
              <a:xfrm>
                <a:off x="4401213" y="2870822"/>
                <a:ext cx="110946" cy="15388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3</a:t>
                </a:r>
                <a:endParaRPr kumimoji="0" lang="es-MX" altLang="es-MX" sz="1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3" name="Rectangle 14"/>
              <p:cNvSpPr>
                <a:spLocks noChangeArrowheads="1"/>
              </p:cNvSpPr>
              <p:nvPr/>
            </p:nvSpPr>
            <p:spPr bwMode="auto">
              <a:xfrm>
                <a:off x="4401213" y="2550140"/>
                <a:ext cx="110946" cy="15388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4</a:t>
                </a:r>
                <a:endParaRPr kumimoji="0" lang="es-MX" altLang="es-MX" sz="1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4" name="Rectangle 15"/>
              <p:cNvSpPr>
                <a:spLocks noChangeArrowheads="1"/>
              </p:cNvSpPr>
              <p:nvPr/>
            </p:nvSpPr>
            <p:spPr bwMode="auto">
              <a:xfrm>
                <a:off x="4401213" y="2229461"/>
                <a:ext cx="110946" cy="15388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5</a:t>
                </a:r>
                <a:endParaRPr kumimoji="0" lang="es-MX" altLang="es-MX" sz="1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</p:grpSp>
      <p:sp>
        <p:nvSpPr>
          <p:cNvPr id="34" name="Tekstboks 7"/>
          <p:cNvSpPr txBox="1"/>
          <p:nvPr/>
        </p:nvSpPr>
        <p:spPr bwMode="auto">
          <a:xfrm>
            <a:off x="6232884" y="2192665"/>
            <a:ext cx="2519230" cy="3108543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IMPLICACIONES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Contribución importante al valor de la patente.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Siendo una Patente clave en el negocio de la empresa.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Con un fuerte horizonte de potencial explotación y aprovechamiento de su protección: en tiempo y en espacio geográfico.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La única debilidad es lo recurrente de los litigios en el sector farmacéutico.</a:t>
            </a: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blackWhite">
          <a:xfrm>
            <a:off x="2067805" y="1469280"/>
            <a:ext cx="5000652" cy="30353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0" tIns="36000" rIns="0" bIns="36000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s-MX" altLang="es-ES_tradnl" sz="1500" b="1" u="sng" dirty="0">
                <a:latin typeface="Arial" panose="020B0604020202020204" pitchFamily="34" charset="0"/>
                <a:cs typeface="Arial" panose="020B0604020202020204" pitchFamily="34" charset="0"/>
              </a:rPr>
              <a:t>RESUMEN DEL ESTATUS LEGAL DE LA PATENTE</a:t>
            </a: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669367" y="6423139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sp>
        <p:nvSpPr>
          <p:cNvPr id="37" name="36 CuadroTexto"/>
          <p:cNvSpPr txBox="1"/>
          <p:nvPr/>
        </p:nvSpPr>
        <p:spPr>
          <a:xfrm>
            <a:off x="255121" y="47923"/>
            <a:ext cx="863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 acuerdo con la información, la Patente 272430 registra una gran fortaleza (35 puntos de 40 posibles, o sea 87.5% de avance) 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33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99474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0 Grupo"/>
          <p:cNvGrpSpPr/>
          <p:nvPr/>
        </p:nvGrpSpPr>
        <p:grpSpPr>
          <a:xfrm>
            <a:off x="161092" y="1395140"/>
            <a:ext cx="3716412" cy="5020092"/>
            <a:chOff x="414146" y="1278481"/>
            <a:chExt cx="3716412" cy="5020092"/>
          </a:xfrm>
        </p:grpSpPr>
        <p:grpSp>
          <p:nvGrpSpPr>
            <p:cNvPr id="3" name="21 Grupo"/>
            <p:cNvGrpSpPr/>
            <p:nvPr/>
          </p:nvGrpSpPr>
          <p:grpSpPr>
            <a:xfrm>
              <a:off x="414146" y="1278481"/>
              <a:ext cx="3716412" cy="3447132"/>
              <a:chOff x="351532" y="1278481"/>
              <a:chExt cx="3716412" cy="3447132"/>
            </a:xfrm>
          </p:grpSpPr>
          <p:sp>
            <p:nvSpPr>
              <p:cNvPr id="24" name="23 Rectángulo"/>
              <p:cNvSpPr/>
              <p:nvPr/>
            </p:nvSpPr>
            <p:spPr>
              <a:xfrm>
                <a:off x="351532" y="1676985"/>
                <a:ext cx="3716412" cy="30486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25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B1. ¿Nivel de innovación frente a otras tecnologías?</a:t>
                </a:r>
              </a:p>
            </p:txBody>
          </p:sp>
          <p:sp>
            <p:nvSpPr>
              <p:cNvPr id="26" name="Tekstboks 7"/>
              <p:cNvSpPr txBox="1"/>
              <p:nvPr/>
            </p:nvSpPr>
            <p:spPr bwMode="auto">
              <a:xfrm>
                <a:off x="431738" y="2210166"/>
                <a:ext cx="3564198" cy="2462213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Efecto marginal sobre las tecnologías existentes.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Alguna mejora en relación con la tecnología existente.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Mejora en relación con la tecnología existente.</a:t>
                </a:r>
              </a:p>
              <a:p>
                <a:pPr marL="177800" indent="-177800">
                  <a:spcBef>
                    <a:spcPts val="600"/>
                  </a:spcBef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Mejora sustancial y es claramente innovadora.</a:t>
                </a:r>
              </a:p>
              <a:p>
                <a:pPr marL="177800" indent="-177800">
                  <a:spcBef>
                    <a:spcPts val="600"/>
                  </a:spcBef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Puede cambiar la forma en la que opera/trabaja la industria.</a:t>
                </a:r>
              </a:p>
            </p:txBody>
          </p:sp>
          <p:sp>
            <p:nvSpPr>
              <p:cNvPr id="27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3" name="Tekstboks 7"/>
            <p:cNvSpPr txBox="1"/>
            <p:nvPr/>
          </p:nvSpPr>
          <p:spPr bwMode="auto">
            <a:xfrm>
              <a:off x="494352" y="4775079"/>
              <a:ext cx="3569648" cy="1523494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Analizar el estado de la técnica del sector.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Recopilar información de patentes en </a:t>
              </a:r>
              <a:r>
                <a:rPr lang="es-MX" sz="1400" kern="0" dirty="0" err="1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Patentscope</a:t>
              </a: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, SIGA y </a:t>
              </a:r>
              <a:r>
                <a:rPr lang="es-MX" sz="1400" kern="0" dirty="0" err="1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Espacenet</a:t>
              </a: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Analizar las patentes similares y su enfoque.</a:t>
              </a:r>
            </a:p>
          </p:txBody>
        </p:sp>
      </p:grpSp>
      <p:sp>
        <p:nvSpPr>
          <p:cNvPr id="109" name="Text Box 15"/>
          <p:cNvSpPr txBox="1">
            <a:spLocks noChangeArrowheads="1"/>
          </p:cNvSpPr>
          <p:nvPr/>
        </p:nvSpPr>
        <p:spPr bwMode="auto">
          <a:xfrm>
            <a:off x="1331640" y="6423139"/>
            <a:ext cx="28216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4" name="106 Grupo"/>
          <p:cNvGrpSpPr/>
          <p:nvPr/>
        </p:nvGrpSpPr>
        <p:grpSpPr>
          <a:xfrm>
            <a:off x="4153303" y="1437661"/>
            <a:ext cx="4598811" cy="5375715"/>
            <a:chOff x="4153303" y="1168286"/>
            <a:chExt cx="4598811" cy="5375715"/>
          </a:xfrm>
        </p:grpSpPr>
        <p:grpSp>
          <p:nvGrpSpPr>
            <p:cNvPr id="5" name="92 Grupo"/>
            <p:cNvGrpSpPr/>
            <p:nvPr/>
          </p:nvGrpSpPr>
          <p:grpSpPr>
            <a:xfrm>
              <a:off x="4153303" y="3242004"/>
              <a:ext cx="4598811" cy="3301997"/>
              <a:chOff x="4198280" y="3242004"/>
              <a:chExt cx="4598811" cy="3301997"/>
            </a:xfrm>
          </p:grpSpPr>
          <p:grpSp>
            <p:nvGrpSpPr>
              <p:cNvPr id="6" name="77 Grupo"/>
              <p:cNvGrpSpPr/>
              <p:nvPr/>
            </p:nvGrpSpPr>
            <p:grpSpPr>
              <a:xfrm>
                <a:off x="4477702" y="3242004"/>
                <a:ext cx="4270762" cy="2275790"/>
                <a:chOff x="4105570" y="1741379"/>
                <a:chExt cx="4270762" cy="2275790"/>
              </a:xfrm>
            </p:grpSpPr>
            <p:grpSp>
              <p:nvGrpSpPr>
                <p:cNvPr id="7" name="96 Grupo"/>
                <p:cNvGrpSpPr/>
                <p:nvPr/>
              </p:nvGrpSpPr>
              <p:grpSpPr>
                <a:xfrm rot="5400000">
                  <a:off x="7116722" y="1350411"/>
                  <a:ext cx="137400" cy="1774032"/>
                  <a:chOff x="3713163" y="2200275"/>
                  <a:chExt cx="1716087" cy="2284413"/>
                </a:xfrm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</p:grpSpPr>
              <p:sp>
                <p:nvSpPr>
                  <p:cNvPr id="99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713163" y="2703513"/>
                    <a:ext cx="1716087" cy="77470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</a:effectLst>
                  <a:sp3d prstMaterial="metal">
                    <a:bevelT w="88900" h="88900"/>
                  </a:sp3d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s-MX"/>
                  </a:p>
                </p:txBody>
              </p:sp>
              <p:sp>
                <p:nvSpPr>
                  <p:cNvPr id="98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3713163" y="3478213"/>
                    <a:ext cx="1716087" cy="1006475"/>
                  </a:xfrm>
                  <a:prstGeom prst="rect">
                    <a:avLst/>
                  </a:prstGeom>
                  <a:solidFill>
                    <a:srgbClr val="4F81BD"/>
                  </a:solidFill>
                  <a:ln>
                    <a:noFill/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</a:effectLst>
                  <a:sp3d prstMaterial="metal">
                    <a:bevelT w="88900" h="88900"/>
                  </a:sp3d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s-MX"/>
                  </a:p>
                </p:txBody>
              </p:sp>
              <p:sp>
                <p:nvSpPr>
                  <p:cNvPr id="100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713163" y="2200275"/>
                    <a:ext cx="1716087" cy="503237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</a:effectLst>
                  <a:sp3d prstMaterial="metal">
                    <a:bevelT w="88900" h="88900"/>
                  </a:sp3d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s-MX"/>
                  </a:p>
                </p:txBody>
              </p:sp>
            </p:grpSp>
            <p:sp>
              <p:nvSpPr>
                <p:cNvPr id="44" name="Rectangle 12"/>
                <p:cNvSpPr>
                  <a:spLocks noChangeArrowheads="1"/>
                </p:cNvSpPr>
                <p:nvPr/>
              </p:nvSpPr>
              <p:spPr bwMode="auto">
                <a:xfrm>
                  <a:off x="6346395" y="3606073"/>
                  <a:ext cx="8496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8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45" name="Rectangle 13"/>
                <p:cNvSpPr>
                  <a:spLocks noChangeArrowheads="1"/>
                </p:cNvSpPr>
                <p:nvPr/>
              </p:nvSpPr>
              <p:spPr bwMode="auto">
                <a:xfrm>
                  <a:off x="6374422" y="3396523"/>
                  <a:ext cx="16991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10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46" name="Rectangle 14"/>
                <p:cNvSpPr>
                  <a:spLocks noChangeArrowheads="1"/>
                </p:cNvSpPr>
                <p:nvPr/>
              </p:nvSpPr>
              <p:spPr bwMode="auto">
                <a:xfrm>
                  <a:off x="6838429" y="3186973"/>
                  <a:ext cx="25487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140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47" name="Rectangle 15"/>
                <p:cNvSpPr>
                  <a:spLocks noChangeArrowheads="1"/>
                </p:cNvSpPr>
                <p:nvPr/>
              </p:nvSpPr>
              <p:spPr bwMode="auto">
                <a:xfrm>
                  <a:off x="6873722" y="2975835"/>
                  <a:ext cx="25487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150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48" name="Rectangle 16"/>
                <p:cNvSpPr>
                  <a:spLocks noChangeArrowheads="1"/>
                </p:cNvSpPr>
                <p:nvPr/>
              </p:nvSpPr>
              <p:spPr bwMode="auto">
                <a:xfrm>
                  <a:off x="7229772" y="2756761"/>
                  <a:ext cx="25487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250</a:t>
                  </a:r>
                  <a:endPara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49" name="Rectangle 17"/>
                <p:cNvSpPr>
                  <a:spLocks noChangeArrowheads="1"/>
                </p:cNvSpPr>
                <p:nvPr/>
              </p:nvSpPr>
              <p:spPr bwMode="auto">
                <a:xfrm>
                  <a:off x="7764366" y="2545624"/>
                  <a:ext cx="25487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400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50" name="Rectangle 18"/>
                <p:cNvSpPr>
                  <a:spLocks noChangeArrowheads="1"/>
                </p:cNvSpPr>
                <p:nvPr/>
              </p:nvSpPr>
              <p:spPr bwMode="auto">
                <a:xfrm>
                  <a:off x="6695178" y="2336074"/>
                  <a:ext cx="25487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100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51" name="Rectangle 19"/>
                <p:cNvSpPr>
                  <a:spLocks noChangeArrowheads="1"/>
                </p:cNvSpPr>
                <p:nvPr/>
              </p:nvSpPr>
              <p:spPr bwMode="auto">
                <a:xfrm>
                  <a:off x="8121454" y="2126524"/>
                  <a:ext cx="25487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500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52" name="Rectangle 20"/>
                <p:cNvSpPr>
                  <a:spLocks noChangeArrowheads="1"/>
                </p:cNvSpPr>
                <p:nvPr/>
              </p:nvSpPr>
              <p:spPr bwMode="auto">
                <a:xfrm>
                  <a:off x="4456627" y="3605172"/>
                  <a:ext cx="1793761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- Diferentes</a:t>
                  </a:r>
                  <a:r>
                    <a:rPr kumimoji="0" lang="es-MX" altLang="es-MX" sz="1200" b="1" i="0" u="none" strike="noStrike" cap="none" normalizeH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 </a:t>
                  </a:r>
                  <a:r>
                    <a:rPr lang="es-MX" altLang="es-MX" sz="1200" b="1" dirty="0">
                      <a:solidFill>
                        <a:srgbClr val="000000"/>
                      </a:solidFill>
                    </a:rPr>
                    <a:t>c</a:t>
                  </a:r>
                  <a:r>
                    <a:rPr kumimoji="0" lang="es-MX" altLang="es-MX" sz="1200" b="1" i="0" u="none" strike="noStrike" cap="none" normalizeH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ompuestos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53" name="Rectangle 21"/>
                <p:cNvSpPr>
                  <a:spLocks noChangeArrowheads="1"/>
                </p:cNvSpPr>
                <p:nvPr/>
              </p:nvSpPr>
              <p:spPr bwMode="auto">
                <a:xfrm>
                  <a:off x="6160620" y="3395622"/>
                  <a:ext cx="8976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=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54" name="Rectangle 22"/>
                <p:cNvSpPr>
                  <a:spLocks noChangeArrowheads="1"/>
                </p:cNvSpPr>
                <p:nvPr/>
              </p:nvSpPr>
              <p:spPr bwMode="auto">
                <a:xfrm>
                  <a:off x="4411743" y="3186072"/>
                  <a:ext cx="1838645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- Diferente reivindicación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55" name="Rectangle 23"/>
                <p:cNvSpPr>
                  <a:spLocks noChangeArrowheads="1"/>
                </p:cNvSpPr>
                <p:nvPr/>
              </p:nvSpPr>
              <p:spPr bwMode="auto">
                <a:xfrm>
                  <a:off x="4105570" y="2765385"/>
                  <a:ext cx="214481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- Patentes con diferente tema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56" name="Rectangle 24"/>
                <p:cNvSpPr>
                  <a:spLocks noChangeArrowheads="1"/>
                </p:cNvSpPr>
                <p:nvPr/>
              </p:nvSpPr>
              <p:spPr bwMode="auto">
                <a:xfrm>
                  <a:off x="4668225" y="2344697"/>
                  <a:ext cx="1582164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- Patentes duplicadas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57" name="Rectangle 25"/>
                <p:cNvSpPr>
                  <a:spLocks noChangeArrowheads="1"/>
                </p:cNvSpPr>
                <p:nvPr/>
              </p:nvSpPr>
              <p:spPr bwMode="auto">
                <a:xfrm>
                  <a:off x="4262856" y="2135147"/>
                  <a:ext cx="1987532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s-MX" altLang="es-MX" sz="1200" b="1" dirty="0">
                      <a:solidFill>
                        <a:srgbClr val="000000"/>
                      </a:solidFill>
                    </a:rPr>
                    <a:t>Total patentes recuperadas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62" name="Rectangle 44"/>
                <p:cNvSpPr>
                  <a:spLocks noChangeArrowheads="1"/>
                </p:cNvSpPr>
                <p:nvPr/>
              </p:nvSpPr>
              <p:spPr bwMode="auto">
                <a:xfrm>
                  <a:off x="4963490" y="1741379"/>
                  <a:ext cx="2642954" cy="2881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36000" rIns="0" bIns="3600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s-MX" altLang="es-MX" sz="1400" b="1" u="sng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ESTADO DE LA TECNOLOGÍA</a:t>
                  </a:r>
                </a:p>
              </p:txBody>
            </p:sp>
            <p:sp>
              <p:nvSpPr>
                <p:cNvPr id="60" name="59 Rectángulo"/>
                <p:cNvSpPr/>
                <p:nvPr/>
              </p:nvSpPr>
              <p:spPr>
                <a:xfrm>
                  <a:off x="6295530" y="2377282"/>
                  <a:ext cx="352920" cy="14525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/>
                </a:p>
              </p:txBody>
            </p:sp>
            <p:sp>
              <p:nvSpPr>
                <p:cNvPr id="42" name="Rectangle 10"/>
                <p:cNvSpPr>
                  <a:spLocks noChangeArrowheads="1"/>
                </p:cNvSpPr>
                <p:nvPr/>
              </p:nvSpPr>
              <p:spPr bwMode="auto">
                <a:xfrm>
                  <a:off x="6289302" y="2123191"/>
                  <a:ext cx="6228" cy="1681163"/>
                </a:xfrm>
                <a:prstGeom prst="rect">
                  <a:avLst/>
                </a:prstGeom>
                <a:solidFill>
                  <a:schemeClr val="tx1"/>
                </a:solidFill>
                <a:ln w="1588" cap="flat">
                  <a:solidFill>
                    <a:schemeClr val="tx1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Freeform 11"/>
                <p:cNvSpPr>
                  <a:spLocks noEditPoints="1"/>
                </p:cNvSpPr>
                <p:nvPr/>
              </p:nvSpPr>
              <p:spPr bwMode="auto">
                <a:xfrm>
                  <a:off x="6268541" y="2120016"/>
                  <a:ext cx="23875" cy="1687513"/>
                </a:xfrm>
                <a:custGeom>
                  <a:avLst/>
                  <a:gdLst>
                    <a:gd name="T0" fmla="*/ 0 w 23"/>
                    <a:gd name="T1" fmla="*/ 1059 h 1063"/>
                    <a:gd name="T2" fmla="*/ 23 w 23"/>
                    <a:gd name="T3" fmla="*/ 1059 h 1063"/>
                    <a:gd name="T4" fmla="*/ 23 w 23"/>
                    <a:gd name="T5" fmla="*/ 1063 h 1063"/>
                    <a:gd name="T6" fmla="*/ 0 w 23"/>
                    <a:gd name="T7" fmla="*/ 1063 h 1063"/>
                    <a:gd name="T8" fmla="*/ 0 w 23"/>
                    <a:gd name="T9" fmla="*/ 1059 h 1063"/>
                    <a:gd name="T10" fmla="*/ 0 w 23"/>
                    <a:gd name="T11" fmla="*/ 926 h 1063"/>
                    <a:gd name="T12" fmla="*/ 23 w 23"/>
                    <a:gd name="T13" fmla="*/ 926 h 1063"/>
                    <a:gd name="T14" fmla="*/ 23 w 23"/>
                    <a:gd name="T15" fmla="*/ 930 h 1063"/>
                    <a:gd name="T16" fmla="*/ 0 w 23"/>
                    <a:gd name="T17" fmla="*/ 930 h 1063"/>
                    <a:gd name="T18" fmla="*/ 0 w 23"/>
                    <a:gd name="T19" fmla="*/ 926 h 1063"/>
                    <a:gd name="T20" fmla="*/ 0 w 23"/>
                    <a:gd name="T21" fmla="*/ 794 h 1063"/>
                    <a:gd name="T22" fmla="*/ 23 w 23"/>
                    <a:gd name="T23" fmla="*/ 794 h 1063"/>
                    <a:gd name="T24" fmla="*/ 23 w 23"/>
                    <a:gd name="T25" fmla="*/ 798 h 1063"/>
                    <a:gd name="T26" fmla="*/ 0 w 23"/>
                    <a:gd name="T27" fmla="*/ 798 h 1063"/>
                    <a:gd name="T28" fmla="*/ 0 w 23"/>
                    <a:gd name="T29" fmla="*/ 794 h 1063"/>
                    <a:gd name="T30" fmla="*/ 0 w 23"/>
                    <a:gd name="T31" fmla="*/ 662 h 1063"/>
                    <a:gd name="T32" fmla="*/ 23 w 23"/>
                    <a:gd name="T33" fmla="*/ 662 h 1063"/>
                    <a:gd name="T34" fmla="*/ 23 w 23"/>
                    <a:gd name="T35" fmla="*/ 666 h 1063"/>
                    <a:gd name="T36" fmla="*/ 0 w 23"/>
                    <a:gd name="T37" fmla="*/ 666 h 1063"/>
                    <a:gd name="T38" fmla="*/ 0 w 23"/>
                    <a:gd name="T39" fmla="*/ 662 h 1063"/>
                    <a:gd name="T40" fmla="*/ 0 w 23"/>
                    <a:gd name="T41" fmla="*/ 529 h 1063"/>
                    <a:gd name="T42" fmla="*/ 23 w 23"/>
                    <a:gd name="T43" fmla="*/ 529 h 1063"/>
                    <a:gd name="T44" fmla="*/ 23 w 23"/>
                    <a:gd name="T45" fmla="*/ 533 h 1063"/>
                    <a:gd name="T46" fmla="*/ 0 w 23"/>
                    <a:gd name="T47" fmla="*/ 533 h 1063"/>
                    <a:gd name="T48" fmla="*/ 0 w 23"/>
                    <a:gd name="T49" fmla="*/ 529 h 1063"/>
                    <a:gd name="T50" fmla="*/ 0 w 23"/>
                    <a:gd name="T51" fmla="*/ 397 h 1063"/>
                    <a:gd name="T52" fmla="*/ 23 w 23"/>
                    <a:gd name="T53" fmla="*/ 397 h 1063"/>
                    <a:gd name="T54" fmla="*/ 23 w 23"/>
                    <a:gd name="T55" fmla="*/ 401 h 1063"/>
                    <a:gd name="T56" fmla="*/ 0 w 23"/>
                    <a:gd name="T57" fmla="*/ 401 h 1063"/>
                    <a:gd name="T58" fmla="*/ 0 w 23"/>
                    <a:gd name="T59" fmla="*/ 397 h 1063"/>
                    <a:gd name="T60" fmla="*/ 0 w 23"/>
                    <a:gd name="T61" fmla="*/ 265 h 1063"/>
                    <a:gd name="T62" fmla="*/ 23 w 23"/>
                    <a:gd name="T63" fmla="*/ 265 h 1063"/>
                    <a:gd name="T64" fmla="*/ 23 w 23"/>
                    <a:gd name="T65" fmla="*/ 269 h 1063"/>
                    <a:gd name="T66" fmla="*/ 0 w 23"/>
                    <a:gd name="T67" fmla="*/ 269 h 1063"/>
                    <a:gd name="T68" fmla="*/ 0 w 23"/>
                    <a:gd name="T69" fmla="*/ 265 h 1063"/>
                    <a:gd name="T70" fmla="*/ 0 w 23"/>
                    <a:gd name="T71" fmla="*/ 132 h 1063"/>
                    <a:gd name="T72" fmla="*/ 23 w 23"/>
                    <a:gd name="T73" fmla="*/ 132 h 1063"/>
                    <a:gd name="T74" fmla="*/ 23 w 23"/>
                    <a:gd name="T75" fmla="*/ 136 h 1063"/>
                    <a:gd name="T76" fmla="*/ 0 w 23"/>
                    <a:gd name="T77" fmla="*/ 136 h 1063"/>
                    <a:gd name="T78" fmla="*/ 0 w 23"/>
                    <a:gd name="T79" fmla="*/ 132 h 1063"/>
                    <a:gd name="T80" fmla="*/ 0 w 23"/>
                    <a:gd name="T81" fmla="*/ 0 h 1063"/>
                    <a:gd name="T82" fmla="*/ 23 w 23"/>
                    <a:gd name="T83" fmla="*/ 0 h 1063"/>
                    <a:gd name="T84" fmla="*/ 23 w 23"/>
                    <a:gd name="T85" fmla="*/ 4 h 1063"/>
                    <a:gd name="T86" fmla="*/ 0 w 23"/>
                    <a:gd name="T87" fmla="*/ 4 h 1063"/>
                    <a:gd name="T88" fmla="*/ 0 w 23"/>
                    <a:gd name="T89" fmla="*/ 0 h 10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3" h="1063">
                      <a:moveTo>
                        <a:pt x="0" y="1059"/>
                      </a:moveTo>
                      <a:lnTo>
                        <a:pt x="23" y="1059"/>
                      </a:lnTo>
                      <a:lnTo>
                        <a:pt x="23" y="1063"/>
                      </a:lnTo>
                      <a:lnTo>
                        <a:pt x="0" y="1063"/>
                      </a:lnTo>
                      <a:lnTo>
                        <a:pt x="0" y="1059"/>
                      </a:lnTo>
                      <a:close/>
                      <a:moveTo>
                        <a:pt x="0" y="926"/>
                      </a:moveTo>
                      <a:lnTo>
                        <a:pt x="23" y="926"/>
                      </a:lnTo>
                      <a:lnTo>
                        <a:pt x="23" y="930"/>
                      </a:lnTo>
                      <a:lnTo>
                        <a:pt x="0" y="930"/>
                      </a:lnTo>
                      <a:lnTo>
                        <a:pt x="0" y="926"/>
                      </a:lnTo>
                      <a:close/>
                      <a:moveTo>
                        <a:pt x="0" y="794"/>
                      </a:moveTo>
                      <a:lnTo>
                        <a:pt x="23" y="794"/>
                      </a:lnTo>
                      <a:lnTo>
                        <a:pt x="23" y="798"/>
                      </a:lnTo>
                      <a:lnTo>
                        <a:pt x="0" y="798"/>
                      </a:lnTo>
                      <a:lnTo>
                        <a:pt x="0" y="794"/>
                      </a:lnTo>
                      <a:close/>
                      <a:moveTo>
                        <a:pt x="0" y="662"/>
                      </a:moveTo>
                      <a:lnTo>
                        <a:pt x="23" y="662"/>
                      </a:lnTo>
                      <a:lnTo>
                        <a:pt x="23" y="666"/>
                      </a:lnTo>
                      <a:lnTo>
                        <a:pt x="0" y="666"/>
                      </a:lnTo>
                      <a:lnTo>
                        <a:pt x="0" y="662"/>
                      </a:lnTo>
                      <a:close/>
                      <a:moveTo>
                        <a:pt x="0" y="529"/>
                      </a:moveTo>
                      <a:lnTo>
                        <a:pt x="23" y="529"/>
                      </a:lnTo>
                      <a:lnTo>
                        <a:pt x="23" y="533"/>
                      </a:lnTo>
                      <a:lnTo>
                        <a:pt x="0" y="533"/>
                      </a:lnTo>
                      <a:lnTo>
                        <a:pt x="0" y="529"/>
                      </a:lnTo>
                      <a:close/>
                      <a:moveTo>
                        <a:pt x="0" y="397"/>
                      </a:moveTo>
                      <a:lnTo>
                        <a:pt x="23" y="397"/>
                      </a:lnTo>
                      <a:lnTo>
                        <a:pt x="23" y="401"/>
                      </a:lnTo>
                      <a:lnTo>
                        <a:pt x="0" y="401"/>
                      </a:lnTo>
                      <a:lnTo>
                        <a:pt x="0" y="397"/>
                      </a:lnTo>
                      <a:close/>
                      <a:moveTo>
                        <a:pt x="0" y="265"/>
                      </a:moveTo>
                      <a:lnTo>
                        <a:pt x="23" y="265"/>
                      </a:lnTo>
                      <a:lnTo>
                        <a:pt x="23" y="269"/>
                      </a:lnTo>
                      <a:lnTo>
                        <a:pt x="0" y="269"/>
                      </a:lnTo>
                      <a:lnTo>
                        <a:pt x="0" y="265"/>
                      </a:lnTo>
                      <a:close/>
                      <a:moveTo>
                        <a:pt x="0" y="132"/>
                      </a:moveTo>
                      <a:lnTo>
                        <a:pt x="23" y="132"/>
                      </a:lnTo>
                      <a:lnTo>
                        <a:pt x="23" y="136"/>
                      </a:lnTo>
                      <a:lnTo>
                        <a:pt x="0" y="136"/>
                      </a:lnTo>
                      <a:lnTo>
                        <a:pt x="0" y="132"/>
                      </a:lnTo>
                      <a:close/>
                      <a:moveTo>
                        <a:pt x="0" y="0"/>
                      </a:moveTo>
                      <a:lnTo>
                        <a:pt x="23" y="0"/>
                      </a:lnTo>
                      <a:lnTo>
                        <a:pt x="23" y="4"/>
                      </a:lnTo>
                      <a:lnTo>
                        <a:pt x="0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588" cap="flat">
                  <a:solidFill>
                    <a:schemeClr val="tx1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64 Rectángulo"/>
                <p:cNvSpPr/>
                <p:nvPr/>
              </p:nvSpPr>
              <p:spPr>
                <a:xfrm>
                  <a:off x="6295529" y="2583657"/>
                  <a:ext cx="1422895" cy="145256"/>
                </a:xfrm>
                <a:prstGeom prst="rect">
                  <a:avLst/>
                </a:prstGeom>
                <a:solidFill>
                  <a:srgbClr val="002E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/>
                </a:p>
              </p:txBody>
            </p:sp>
            <p:sp>
              <p:nvSpPr>
                <p:cNvPr id="66" name="65 Rectángulo"/>
                <p:cNvSpPr/>
                <p:nvPr/>
              </p:nvSpPr>
              <p:spPr>
                <a:xfrm>
                  <a:off x="6295530" y="2796382"/>
                  <a:ext cx="886320" cy="14525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/>
                </a:p>
              </p:txBody>
            </p:sp>
            <p:sp>
              <p:nvSpPr>
                <p:cNvPr id="67" name="Rectangle 24"/>
                <p:cNvSpPr>
                  <a:spLocks noChangeArrowheads="1"/>
                </p:cNvSpPr>
                <p:nvPr/>
              </p:nvSpPr>
              <p:spPr bwMode="auto">
                <a:xfrm>
                  <a:off x="6160621" y="2559010"/>
                  <a:ext cx="8976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s-MX" altLang="es-MX" sz="1200" b="1" dirty="0">
                      <a:solidFill>
                        <a:srgbClr val="000000"/>
                      </a:solidFill>
                    </a:rPr>
                    <a:t>=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68" name="Rectangle 24"/>
                <p:cNvSpPr>
                  <a:spLocks noChangeArrowheads="1"/>
                </p:cNvSpPr>
                <p:nvPr/>
              </p:nvSpPr>
              <p:spPr bwMode="auto">
                <a:xfrm>
                  <a:off x="6160621" y="2987635"/>
                  <a:ext cx="89768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s-MX" altLang="es-MX" sz="1200" b="1" dirty="0">
                      <a:solidFill>
                        <a:srgbClr val="000000"/>
                      </a:solidFill>
                    </a:rPr>
                    <a:t>=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69" name="68 Rectángulo"/>
                <p:cNvSpPr/>
                <p:nvPr/>
              </p:nvSpPr>
              <p:spPr>
                <a:xfrm>
                  <a:off x="6295530" y="3002757"/>
                  <a:ext cx="531514" cy="145256"/>
                </a:xfrm>
                <a:prstGeom prst="rect">
                  <a:avLst/>
                </a:prstGeom>
                <a:solidFill>
                  <a:srgbClr val="002E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/>
                </a:p>
              </p:txBody>
            </p:sp>
            <p:sp>
              <p:nvSpPr>
                <p:cNvPr id="70" name="69 Rectángulo"/>
                <p:cNvSpPr/>
                <p:nvPr/>
              </p:nvSpPr>
              <p:spPr>
                <a:xfrm>
                  <a:off x="6295530" y="3220244"/>
                  <a:ext cx="491033" cy="14525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/>
                </a:p>
              </p:txBody>
            </p:sp>
            <p:sp>
              <p:nvSpPr>
                <p:cNvPr id="71" name="70 Rectángulo"/>
                <p:cNvSpPr/>
                <p:nvPr/>
              </p:nvSpPr>
              <p:spPr>
                <a:xfrm>
                  <a:off x="6295530" y="3429000"/>
                  <a:ext cx="45719" cy="145256"/>
                </a:xfrm>
                <a:prstGeom prst="rect">
                  <a:avLst/>
                </a:prstGeom>
                <a:solidFill>
                  <a:srgbClr val="002E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/>
                </a:p>
              </p:txBody>
            </p:sp>
            <p:cxnSp>
              <p:nvCxnSpPr>
                <p:cNvPr id="64" name="63 Conector recto"/>
                <p:cNvCxnSpPr>
                  <a:endCxn id="43" idx="42"/>
                </p:cNvCxnSpPr>
                <p:nvPr/>
              </p:nvCxnSpPr>
              <p:spPr>
                <a:xfrm flipV="1">
                  <a:off x="6291263" y="2126366"/>
                  <a:ext cx="1153" cy="189080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" name="74 Grupo"/>
                <p:cNvGrpSpPr/>
                <p:nvPr/>
              </p:nvGrpSpPr>
              <p:grpSpPr>
                <a:xfrm>
                  <a:off x="6268541" y="3592064"/>
                  <a:ext cx="20761" cy="211262"/>
                  <a:chOff x="6268541" y="3592064"/>
                  <a:chExt cx="20761" cy="211262"/>
                </a:xfrm>
              </p:grpSpPr>
              <p:cxnSp>
                <p:nvCxnSpPr>
                  <p:cNvPr id="74" name="73 Conector recto"/>
                  <p:cNvCxnSpPr/>
                  <p:nvPr/>
                </p:nvCxnSpPr>
                <p:spPr>
                  <a:xfrm>
                    <a:off x="6268541" y="3803326"/>
                    <a:ext cx="2076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76 Conector recto"/>
                  <p:cNvCxnSpPr/>
                  <p:nvPr/>
                </p:nvCxnSpPr>
                <p:spPr>
                  <a:xfrm>
                    <a:off x="6268541" y="3592064"/>
                    <a:ext cx="2076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" name="78 Grupo"/>
                <p:cNvGrpSpPr/>
                <p:nvPr/>
              </p:nvGrpSpPr>
              <p:grpSpPr>
                <a:xfrm>
                  <a:off x="6268541" y="3172964"/>
                  <a:ext cx="20761" cy="211262"/>
                  <a:chOff x="6268541" y="3592064"/>
                  <a:chExt cx="20761" cy="211262"/>
                </a:xfrm>
              </p:grpSpPr>
              <p:cxnSp>
                <p:nvCxnSpPr>
                  <p:cNvPr id="80" name="79 Conector recto"/>
                  <p:cNvCxnSpPr/>
                  <p:nvPr/>
                </p:nvCxnSpPr>
                <p:spPr>
                  <a:xfrm>
                    <a:off x="6268541" y="3803326"/>
                    <a:ext cx="2076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80 Conector recto"/>
                  <p:cNvCxnSpPr/>
                  <p:nvPr/>
                </p:nvCxnSpPr>
                <p:spPr>
                  <a:xfrm>
                    <a:off x="6268541" y="3592064"/>
                    <a:ext cx="2076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" name="81 Grupo"/>
                <p:cNvGrpSpPr/>
                <p:nvPr/>
              </p:nvGrpSpPr>
              <p:grpSpPr>
                <a:xfrm>
                  <a:off x="6268541" y="2753864"/>
                  <a:ext cx="20761" cy="211262"/>
                  <a:chOff x="6268541" y="3592064"/>
                  <a:chExt cx="20761" cy="211262"/>
                </a:xfrm>
              </p:grpSpPr>
              <p:cxnSp>
                <p:nvCxnSpPr>
                  <p:cNvPr id="83" name="82 Conector recto"/>
                  <p:cNvCxnSpPr/>
                  <p:nvPr/>
                </p:nvCxnSpPr>
                <p:spPr>
                  <a:xfrm>
                    <a:off x="6268541" y="3803326"/>
                    <a:ext cx="2076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83 Conector recto"/>
                  <p:cNvCxnSpPr/>
                  <p:nvPr/>
                </p:nvCxnSpPr>
                <p:spPr>
                  <a:xfrm>
                    <a:off x="6268541" y="3592064"/>
                    <a:ext cx="20761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85 Conector recto"/>
                <p:cNvCxnSpPr/>
                <p:nvPr/>
              </p:nvCxnSpPr>
              <p:spPr>
                <a:xfrm>
                  <a:off x="6268541" y="2546026"/>
                  <a:ext cx="2076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86 Conector recto"/>
                <p:cNvCxnSpPr/>
                <p:nvPr/>
              </p:nvCxnSpPr>
              <p:spPr>
                <a:xfrm>
                  <a:off x="6268541" y="2334764"/>
                  <a:ext cx="2076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87 Conector recto"/>
                <p:cNvCxnSpPr/>
                <p:nvPr/>
              </p:nvCxnSpPr>
              <p:spPr>
                <a:xfrm>
                  <a:off x="6268541" y="2125713"/>
                  <a:ext cx="2076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90 Conector recto"/>
                <p:cNvCxnSpPr/>
                <p:nvPr/>
              </p:nvCxnSpPr>
              <p:spPr>
                <a:xfrm>
                  <a:off x="6268541" y="4015257"/>
                  <a:ext cx="2076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" name="Rectangle 12"/>
                <p:cNvSpPr>
                  <a:spLocks noChangeArrowheads="1"/>
                </p:cNvSpPr>
                <p:nvPr/>
              </p:nvSpPr>
              <p:spPr bwMode="auto">
                <a:xfrm>
                  <a:off x="6346395" y="3829912"/>
                  <a:ext cx="8496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2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95" name="Rectangle 20"/>
                <p:cNvSpPr>
                  <a:spLocks noChangeArrowheads="1"/>
                </p:cNvSpPr>
                <p:nvPr/>
              </p:nvSpPr>
              <p:spPr bwMode="auto">
                <a:xfrm>
                  <a:off x="4987222" y="3814722"/>
                  <a:ext cx="126316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12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= Mismo enfoque</a:t>
                  </a:r>
                  <a:endPara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96" name="95 Rectángulo"/>
                <p:cNvSpPr/>
                <p:nvPr/>
              </p:nvSpPr>
              <p:spPr>
                <a:xfrm>
                  <a:off x="6295530" y="3638550"/>
                  <a:ext cx="36575" cy="145256"/>
                </a:xfrm>
                <a:prstGeom prst="rect">
                  <a:avLst/>
                </a:prstGeom>
                <a:solidFill>
                  <a:srgbClr val="002E00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/>
                </a:p>
              </p:txBody>
            </p:sp>
            <p:sp>
              <p:nvSpPr>
                <p:cNvPr id="101" name="Rectangle 18"/>
                <p:cNvSpPr>
                  <a:spLocks noChangeArrowheads="1"/>
                </p:cNvSpPr>
                <p:nvPr/>
              </p:nvSpPr>
              <p:spPr bwMode="auto">
                <a:xfrm>
                  <a:off x="6298406" y="2177571"/>
                  <a:ext cx="781050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80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Patentscope</a:t>
                  </a:r>
                  <a:endParaRPr kumimoji="0" lang="es-MX" altLang="es-MX" sz="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02" name="Rectangle 18"/>
                <p:cNvSpPr>
                  <a:spLocks noChangeArrowheads="1"/>
                </p:cNvSpPr>
                <p:nvPr/>
              </p:nvSpPr>
              <p:spPr bwMode="auto">
                <a:xfrm>
                  <a:off x="7086599" y="2177571"/>
                  <a:ext cx="581026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800" i="0" u="none" strike="noStrike" cap="none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Espacenet</a:t>
                  </a:r>
                  <a:endParaRPr kumimoji="0" lang="es-MX" altLang="es-MX" sz="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03" name="Rectangle 18"/>
                <p:cNvSpPr>
                  <a:spLocks noChangeArrowheads="1"/>
                </p:cNvSpPr>
                <p:nvPr/>
              </p:nvSpPr>
              <p:spPr bwMode="auto">
                <a:xfrm>
                  <a:off x="7689056" y="2177571"/>
                  <a:ext cx="383382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MX" altLang="es-MX" sz="8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SIGA</a:t>
                  </a:r>
                  <a:endParaRPr kumimoji="0" lang="es-MX" altLang="es-MX" sz="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</p:grpSp>
          <p:sp>
            <p:nvSpPr>
              <p:cNvPr id="106" name="Tekstboks 7"/>
              <p:cNvSpPr txBox="1"/>
              <p:nvPr/>
            </p:nvSpPr>
            <p:spPr bwMode="auto">
              <a:xfrm>
                <a:off x="4198280" y="5682227"/>
                <a:ext cx="4598811" cy="86177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88900" indent="-88900" fontAlgn="auto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El análisis minucioso de las 2 patentes reveló que la invención logra una mejora sustancial de la tecnología, calificándose con el número 4 de la escala.</a:t>
                </a:r>
              </a:p>
            </p:txBody>
          </p:sp>
        </p:grpSp>
        <p:sp>
          <p:nvSpPr>
            <p:cNvPr id="112" name="Tekstboks 7"/>
            <p:cNvSpPr txBox="1"/>
            <p:nvPr/>
          </p:nvSpPr>
          <p:spPr bwMode="auto">
            <a:xfrm>
              <a:off x="4153303" y="1168286"/>
              <a:ext cx="4598811" cy="2169825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El análisis partió con la búsqueda de patentes similares a la Patente 272430.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Posteriormente, se analizó el Resumen, Reivindicaciones y Compuestos de las patentes (Thomson Inovation/Orbit).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Eliminándose patentes: duplicadas, con diferente tema y con reivindicaciones y compuestos químicos diferentes.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Quedando 2 patentes con el mismo enfoque a la Patente de estudio.</a:t>
              </a:r>
            </a:p>
          </p:txBody>
        </p:sp>
      </p:grpSp>
      <p:sp>
        <p:nvSpPr>
          <p:cNvPr id="75" name="74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Nivel de innovación: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Estimar que tan innovadora es la invención, no es necesario que sea original sino saber cuanto contribuye al estado de la técnica</a:t>
            </a:r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34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08585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5 Grupo"/>
          <p:cNvGrpSpPr/>
          <p:nvPr/>
        </p:nvGrpSpPr>
        <p:grpSpPr>
          <a:xfrm>
            <a:off x="161092" y="1401202"/>
            <a:ext cx="3716412" cy="4812582"/>
            <a:chOff x="414146" y="1278481"/>
            <a:chExt cx="3716412" cy="4812582"/>
          </a:xfrm>
        </p:grpSpPr>
        <p:grpSp>
          <p:nvGrpSpPr>
            <p:cNvPr id="6" name="6 Grupo"/>
            <p:cNvGrpSpPr/>
            <p:nvPr/>
          </p:nvGrpSpPr>
          <p:grpSpPr>
            <a:xfrm>
              <a:off x="414146" y="1278481"/>
              <a:ext cx="3716412" cy="3447132"/>
              <a:chOff x="351532" y="1278481"/>
              <a:chExt cx="3716412" cy="3447132"/>
            </a:xfrm>
          </p:grpSpPr>
          <p:sp>
            <p:nvSpPr>
              <p:cNvPr id="9" name="8 Rectángulo"/>
              <p:cNvSpPr/>
              <p:nvPr/>
            </p:nvSpPr>
            <p:spPr>
              <a:xfrm>
                <a:off x="351532" y="1676985"/>
                <a:ext cx="3716412" cy="30486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10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B2. ¿Nivel de sustitución de la tecnología?</a:t>
                </a:r>
              </a:p>
            </p:txBody>
          </p:sp>
          <p:sp>
            <p:nvSpPr>
              <p:cNvPr id="11" name="Tekstboks 7"/>
              <p:cNvSpPr txBox="1"/>
              <p:nvPr/>
            </p:nvSpPr>
            <p:spPr bwMode="auto">
              <a:xfrm>
                <a:off x="431738" y="2210166"/>
                <a:ext cx="3564198" cy="2462213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La tecnología está en un campo donde hay tecnología nueva, sustituta y dominante.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kern="0" dirty="0">
                    <a:ln w="3175">
                      <a:noFill/>
                    </a:ln>
                    <a:solidFill>
                      <a:srgbClr val="FF0000"/>
                    </a:solidFill>
                    <a:latin typeface="Arial" pitchFamily="34" charset="0"/>
                    <a:cs typeface="Arial"/>
                  </a:rPr>
                  <a:t>Hay un campo razonablemente amplio de tecnología sustituta.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Hay tecnología sustituta, pero está limitada en el uso y variedad.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Hay tecnología sustituta que aun no es competitiva.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No hay tecnologías sustitutas conocidas.</a:t>
                </a:r>
              </a:p>
            </p:txBody>
          </p:sp>
          <p:sp>
            <p:nvSpPr>
              <p:cNvPr id="12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" name="Tekstboks 7"/>
            <p:cNvSpPr txBox="1"/>
            <p:nvPr/>
          </p:nvSpPr>
          <p:spPr bwMode="auto">
            <a:xfrm>
              <a:off x="429334" y="4783013"/>
              <a:ext cx="3699684" cy="1308050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Analizar el mercado donde participa la tecnología.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Identificar tecnologías sustitutas.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Identificar el ritmo de innovación en el sector.</a:t>
              </a:r>
            </a:p>
          </p:txBody>
        </p:sp>
      </p:grpSp>
      <p:sp>
        <p:nvSpPr>
          <p:cNvPr id="66" name="Text Box 15"/>
          <p:cNvSpPr txBox="1">
            <a:spLocks noChangeArrowheads="1"/>
          </p:cNvSpPr>
          <p:nvPr/>
        </p:nvSpPr>
        <p:spPr bwMode="auto">
          <a:xfrm>
            <a:off x="1115616" y="6384627"/>
            <a:ext cx="26898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sp>
        <p:nvSpPr>
          <p:cNvPr id="42" name="Tekstboks 7"/>
          <p:cNvSpPr txBox="1"/>
          <p:nvPr/>
        </p:nvSpPr>
        <p:spPr bwMode="auto">
          <a:xfrm>
            <a:off x="4153303" y="1444107"/>
            <a:ext cx="4674923" cy="646331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solidFill>
                  <a:sysClr val="windowText" lastClr="000000"/>
                </a:solidFill>
                <a:latin typeface="Arial" pitchFamily="34" charset="0"/>
                <a:cs typeface="Arial"/>
              </a:rPr>
              <a:t>En el mercado existen diferentes categorías de productos para el aliento bucal y en el segmento de láminas se identificaron diversas marcas competidoras.</a:t>
            </a:r>
          </a:p>
        </p:txBody>
      </p:sp>
      <p:sp>
        <p:nvSpPr>
          <p:cNvPr id="43" name="Tekstboks 7"/>
          <p:cNvSpPr txBox="1"/>
          <p:nvPr/>
        </p:nvSpPr>
        <p:spPr bwMode="auto">
          <a:xfrm>
            <a:off x="4153303" y="5472780"/>
            <a:ext cx="4674923" cy="1154162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solidFill>
                  <a:sysClr val="windowText" lastClr="000000"/>
                </a:solidFill>
                <a:latin typeface="Arial" pitchFamily="34" charset="0"/>
                <a:cs typeface="Arial"/>
              </a:rPr>
              <a:t>Además, se detectó que se generan anualmente cerca de 5 patentes relacionadas con este tema.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b="1" i="1" kern="0" dirty="0">
                <a:ln w="3175">
                  <a:noFill/>
                </a:ln>
                <a:solidFill>
                  <a:srgbClr val="FF0000"/>
                </a:solidFill>
                <a:latin typeface="Arial" pitchFamily="34" charset="0"/>
                <a:cs typeface="Arial"/>
              </a:rPr>
              <a:t>En resumen, es un mercado con gran presencia de sustitutos y dinamismo de innovación por lo que la variable se calificó con el número 2.</a:t>
            </a:r>
          </a:p>
        </p:txBody>
      </p:sp>
      <p:grpSp>
        <p:nvGrpSpPr>
          <p:cNvPr id="7" name="44 Grupo"/>
          <p:cNvGrpSpPr/>
          <p:nvPr/>
        </p:nvGrpSpPr>
        <p:grpSpPr>
          <a:xfrm>
            <a:off x="4709292" y="2289735"/>
            <a:ext cx="3717628" cy="3041063"/>
            <a:chOff x="4616013" y="2044121"/>
            <a:chExt cx="3717628" cy="3041063"/>
          </a:xfrm>
        </p:grpSpPr>
        <p:grpSp>
          <p:nvGrpSpPr>
            <p:cNvPr id="13" name="13 Grupo"/>
            <p:cNvGrpSpPr/>
            <p:nvPr/>
          </p:nvGrpSpPr>
          <p:grpSpPr>
            <a:xfrm>
              <a:off x="4616013" y="2044121"/>
              <a:ext cx="3717628" cy="3041063"/>
              <a:chOff x="2908912" y="1251541"/>
              <a:chExt cx="4083371" cy="3340246"/>
            </a:xfrm>
          </p:grpSpPr>
          <p:grpSp>
            <p:nvGrpSpPr>
              <p:cNvPr id="14" name="14 Grupo"/>
              <p:cNvGrpSpPr/>
              <p:nvPr/>
            </p:nvGrpSpPr>
            <p:grpSpPr>
              <a:xfrm>
                <a:off x="3493307" y="1714907"/>
                <a:ext cx="3004106" cy="2876880"/>
                <a:chOff x="81993" y="116632"/>
                <a:chExt cx="2998787" cy="2871787"/>
              </a:xfrm>
              <a:solidFill>
                <a:schemeClr val="bg1">
                  <a:lumMod val="85000"/>
                </a:schemeClr>
              </a:solidFill>
            </p:grpSpPr>
            <p:sp>
              <p:nvSpPr>
                <p:cNvPr id="36" name="Freeform 7"/>
                <p:cNvSpPr>
                  <a:spLocks/>
                </p:cNvSpPr>
                <p:nvPr/>
              </p:nvSpPr>
              <p:spPr bwMode="auto">
                <a:xfrm>
                  <a:off x="1582180" y="116632"/>
                  <a:ext cx="1243012" cy="1436688"/>
                </a:xfrm>
                <a:custGeom>
                  <a:avLst/>
                  <a:gdLst>
                    <a:gd name="T0" fmla="*/ 0 w 5601"/>
                    <a:gd name="T1" fmla="*/ 6466 h 6466"/>
                    <a:gd name="T2" fmla="*/ 5601 w 5601"/>
                    <a:gd name="T3" fmla="*/ 3233 h 6466"/>
                    <a:gd name="T4" fmla="*/ 0 w 5601"/>
                    <a:gd name="T5" fmla="*/ 0 h 6466"/>
                    <a:gd name="T6" fmla="*/ 0 w 5601"/>
                    <a:gd name="T7" fmla="*/ 6466 h 6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601" h="6466">
                      <a:moveTo>
                        <a:pt x="0" y="6466"/>
                      </a:moveTo>
                      <a:lnTo>
                        <a:pt x="5601" y="3233"/>
                      </a:lnTo>
                      <a:cubicBezTo>
                        <a:pt x="4446" y="1232"/>
                        <a:pt x="2311" y="0"/>
                        <a:pt x="0" y="0"/>
                      </a:cubicBezTo>
                      <a:lnTo>
                        <a:pt x="0" y="6466"/>
                      </a:lnTo>
                      <a:close/>
                    </a:path>
                  </a:pathLst>
                </a:custGeom>
                <a:grpFill/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7" name="Freeform 8"/>
                <p:cNvSpPr>
                  <a:spLocks/>
                </p:cNvSpPr>
                <p:nvPr/>
              </p:nvSpPr>
              <p:spPr bwMode="auto">
                <a:xfrm>
                  <a:off x="1582180" y="834182"/>
                  <a:ext cx="1498600" cy="1436688"/>
                </a:xfrm>
                <a:custGeom>
                  <a:avLst/>
                  <a:gdLst>
                    <a:gd name="T0" fmla="*/ 0 w 6756"/>
                    <a:gd name="T1" fmla="*/ 3233 h 6467"/>
                    <a:gd name="T2" fmla="*/ 5601 w 6756"/>
                    <a:gd name="T3" fmla="*/ 6467 h 6467"/>
                    <a:gd name="T4" fmla="*/ 5601 w 6756"/>
                    <a:gd name="T5" fmla="*/ 0 h 6467"/>
                    <a:gd name="T6" fmla="*/ 0 w 6756"/>
                    <a:gd name="T7" fmla="*/ 3233 h 6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56" h="6467">
                      <a:moveTo>
                        <a:pt x="0" y="3233"/>
                      </a:moveTo>
                      <a:lnTo>
                        <a:pt x="5601" y="6467"/>
                      </a:lnTo>
                      <a:cubicBezTo>
                        <a:pt x="6756" y="4466"/>
                        <a:pt x="6756" y="2001"/>
                        <a:pt x="5601" y="0"/>
                      </a:cubicBezTo>
                      <a:lnTo>
                        <a:pt x="0" y="3233"/>
                      </a:ln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8" name="Freeform 9"/>
                <p:cNvSpPr>
                  <a:spLocks/>
                </p:cNvSpPr>
                <p:nvPr/>
              </p:nvSpPr>
              <p:spPr bwMode="auto">
                <a:xfrm>
                  <a:off x="1582180" y="1553319"/>
                  <a:ext cx="1243012" cy="1435100"/>
                </a:xfrm>
                <a:custGeom>
                  <a:avLst/>
                  <a:gdLst>
                    <a:gd name="T0" fmla="*/ 0 w 5601"/>
                    <a:gd name="T1" fmla="*/ 0 h 6467"/>
                    <a:gd name="T2" fmla="*/ 0 w 5601"/>
                    <a:gd name="T3" fmla="*/ 6467 h 6467"/>
                    <a:gd name="T4" fmla="*/ 5601 w 5601"/>
                    <a:gd name="T5" fmla="*/ 3234 h 6467"/>
                    <a:gd name="T6" fmla="*/ 0 w 5601"/>
                    <a:gd name="T7" fmla="*/ 0 h 6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601" h="6467">
                      <a:moveTo>
                        <a:pt x="0" y="0"/>
                      </a:moveTo>
                      <a:lnTo>
                        <a:pt x="0" y="6467"/>
                      </a:lnTo>
                      <a:cubicBezTo>
                        <a:pt x="2311" y="6467"/>
                        <a:pt x="4446" y="5235"/>
                        <a:pt x="5601" y="3234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lumMod val="40000"/>
                    <a:lumOff val="60000"/>
                  </a:schemeClr>
                </a:solidFill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9" name="Freeform 10"/>
                <p:cNvSpPr>
                  <a:spLocks/>
                </p:cNvSpPr>
                <p:nvPr/>
              </p:nvSpPr>
              <p:spPr bwMode="auto">
                <a:xfrm>
                  <a:off x="339168" y="1553319"/>
                  <a:ext cx="1243012" cy="1435100"/>
                </a:xfrm>
                <a:custGeom>
                  <a:avLst/>
                  <a:gdLst>
                    <a:gd name="T0" fmla="*/ 11200 w 11200"/>
                    <a:gd name="T1" fmla="*/ 0 h 12934"/>
                    <a:gd name="T2" fmla="*/ 0 w 11200"/>
                    <a:gd name="T3" fmla="*/ 6467 h 12934"/>
                    <a:gd name="T4" fmla="*/ 11200 w 11200"/>
                    <a:gd name="T5" fmla="*/ 12934 h 12934"/>
                    <a:gd name="T6" fmla="*/ 11200 w 11200"/>
                    <a:gd name="T7" fmla="*/ 0 h 129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200" h="12934">
                      <a:moveTo>
                        <a:pt x="11200" y="0"/>
                      </a:moveTo>
                      <a:lnTo>
                        <a:pt x="0" y="6467"/>
                      </a:lnTo>
                      <a:cubicBezTo>
                        <a:pt x="2310" y="10469"/>
                        <a:pt x="6580" y="12934"/>
                        <a:pt x="11200" y="12934"/>
                      </a:cubicBezTo>
                      <a:lnTo>
                        <a:pt x="11200" y="0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40" name="Freeform 11"/>
                <p:cNvSpPr>
                  <a:spLocks/>
                </p:cNvSpPr>
                <p:nvPr/>
              </p:nvSpPr>
              <p:spPr bwMode="auto">
                <a:xfrm>
                  <a:off x="81993" y="834182"/>
                  <a:ext cx="1500187" cy="1436688"/>
                </a:xfrm>
                <a:custGeom>
                  <a:avLst/>
                  <a:gdLst>
                    <a:gd name="T0" fmla="*/ 13510 w 13510"/>
                    <a:gd name="T1" fmla="*/ 6466 h 12933"/>
                    <a:gd name="T2" fmla="*/ 2310 w 13510"/>
                    <a:gd name="T3" fmla="*/ 0 h 12933"/>
                    <a:gd name="T4" fmla="*/ 2310 w 13510"/>
                    <a:gd name="T5" fmla="*/ 12933 h 12933"/>
                    <a:gd name="T6" fmla="*/ 13510 w 13510"/>
                    <a:gd name="T7" fmla="*/ 6466 h 12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510" h="12933">
                      <a:moveTo>
                        <a:pt x="13510" y="6466"/>
                      </a:moveTo>
                      <a:lnTo>
                        <a:pt x="2310" y="0"/>
                      </a:lnTo>
                      <a:cubicBezTo>
                        <a:pt x="0" y="4001"/>
                        <a:pt x="0" y="8932"/>
                        <a:pt x="2310" y="12933"/>
                      </a:cubicBezTo>
                      <a:lnTo>
                        <a:pt x="13510" y="646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41" name="Freeform 12"/>
                <p:cNvSpPr>
                  <a:spLocks/>
                </p:cNvSpPr>
                <p:nvPr/>
              </p:nvSpPr>
              <p:spPr bwMode="auto">
                <a:xfrm>
                  <a:off x="339168" y="116632"/>
                  <a:ext cx="1243012" cy="1436688"/>
                </a:xfrm>
                <a:custGeom>
                  <a:avLst/>
                  <a:gdLst>
                    <a:gd name="T0" fmla="*/ 11200 w 11200"/>
                    <a:gd name="T1" fmla="*/ 12933 h 12933"/>
                    <a:gd name="T2" fmla="*/ 11200 w 11200"/>
                    <a:gd name="T3" fmla="*/ 0 h 12933"/>
                    <a:gd name="T4" fmla="*/ 0 w 11200"/>
                    <a:gd name="T5" fmla="*/ 6467 h 12933"/>
                    <a:gd name="T6" fmla="*/ 11200 w 11200"/>
                    <a:gd name="T7" fmla="*/ 12933 h 12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200" h="12933">
                      <a:moveTo>
                        <a:pt x="11200" y="12933"/>
                      </a:moveTo>
                      <a:lnTo>
                        <a:pt x="11200" y="0"/>
                      </a:lnTo>
                      <a:cubicBezTo>
                        <a:pt x="6580" y="0"/>
                        <a:pt x="2310" y="2465"/>
                        <a:pt x="0" y="6467"/>
                      </a:cubicBezTo>
                      <a:lnTo>
                        <a:pt x="11200" y="12933"/>
                      </a:lnTo>
                      <a:close/>
                    </a:path>
                  </a:pathLst>
                </a:custGeom>
                <a:solidFill>
                  <a:schemeClr val="tx2">
                    <a:lumMod val="40000"/>
                    <a:lumOff val="60000"/>
                  </a:schemeClr>
                </a:solidFill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</p:grpSp>
          <p:grpSp>
            <p:nvGrpSpPr>
              <p:cNvPr id="15" name="15 Grupo"/>
              <p:cNvGrpSpPr/>
              <p:nvPr/>
            </p:nvGrpSpPr>
            <p:grpSpPr>
              <a:xfrm>
                <a:off x="4995358" y="1714435"/>
                <a:ext cx="1245265" cy="1439837"/>
                <a:chOff x="4572000" y="2198688"/>
                <a:chExt cx="1066800" cy="1233487"/>
              </a:xfrm>
              <a:solidFill>
                <a:schemeClr val="accent3">
                  <a:lumMod val="40000"/>
                  <a:lumOff val="60000"/>
                </a:schemeClr>
              </a:solidFill>
            </p:grpSpPr>
            <p:sp>
              <p:nvSpPr>
                <p:cNvPr id="30" name="Freeform 19"/>
                <p:cNvSpPr>
                  <a:spLocks/>
                </p:cNvSpPr>
                <p:nvPr/>
              </p:nvSpPr>
              <p:spPr bwMode="auto">
                <a:xfrm>
                  <a:off x="4572000" y="2198688"/>
                  <a:ext cx="212725" cy="1233487"/>
                </a:xfrm>
                <a:custGeom>
                  <a:avLst/>
                  <a:gdLst>
                    <a:gd name="T0" fmla="*/ 0 w 2246"/>
                    <a:gd name="T1" fmla="*/ 12933 h 12933"/>
                    <a:gd name="T2" fmla="*/ 2246 w 2246"/>
                    <a:gd name="T3" fmla="*/ 197 h 12933"/>
                    <a:gd name="T4" fmla="*/ 0 w 2246"/>
                    <a:gd name="T5" fmla="*/ 0 h 12933"/>
                    <a:gd name="T6" fmla="*/ 0 w 2246"/>
                    <a:gd name="T7" fmla="*/ 12933 h 12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46" h="12933">
                      <a:moveTo>
                        <a:pt x="0" y="12933"/>
                      </a:moveTo>
                      <a:lnTo>
                        <a:pt x="2246" y="197"/>
                      </a:lnTo>
                      <a:cubicBezTo>
                        <a:pt x="1505" y="66"/>
                        <a:pt x="753" y="0"/>
                        <a:pt x="0" y="0"/>
                      </a:cubicBezTo>
                      <a:lnTo>
                        <a:pt x="0" y="12933"/>
                      </a:lnTo>
                      <a:close/>
                    </a:path>
                  </a:pathLst>
                </a:custGeom>
                <a:grpFill/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1" name="Freeform 20"/>
                <p:cNvSpPr>
                  <a:spLocks/>
                </p:cNvSpPr>
                <p:nvPr/>
              </p:nvSpPr>
              <p:spPr bwMode="auto">
                <a:xfrm>
                  <a:off x="4572000" y="2217738"/>
                  <a:ext cx="420687" cy="1214437"/>
                </a:xfrm>
                <a:custGeom>
                  <a:avLst/>
                  <a:gdLst>
                    <a:gd name="T0" fmla="*/ 0 w 4424"/>
                    <a:gd name="T1" fmla="*/ 12736 h 12736"/>
                    <a:gd name="T2" fmla="*/ 4424 w 4424"/>
                    <a:gd name="T3" fmla="*/ 583 h 12736"/>
                    <a:gd name="T4" fmla="*/ 2246 w 4424"/>
                    <a:gd name="T5" fmla="*/ 0 h 12736"/>
                    <a:gd name="T6" fmla="*/ 0 w 4424"/>
                    <a:gd name="T7" fmla="*/ 12736 h 127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24" h="12736">
                      <a:moveTo>
                        <a:pt x="0" y="12736"/>
                      </a:moveTo>
                      <a:lnTo>
                        <a:pt x="4424" y="583"/>
                      </a:lnTo>
                      <a:cubicBezTo>
                        <a:pt x="3716" y="326"/>
                        <a:pt x="2988" y="130"/>
                        <a:pt x="2246" y="0"/>
                      </a:cubicBezTo>
                      <a:lnTo>
                        <a:pt x="0" y="12736"/>
                      </a:lnTo>
                      <a:close/>
                    </a:path>
                  </a:pathLst>
                </a:custGeom>
                <a:grpFill/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2" name="Freeform 21"/>
                <p:cNvSpPr>
                  <a:spLocks/>
                </p:cNvSpPr>
                <p:nvPr/>
              </p:nvSpPr>
              <p:spPr bwMode="auto">
                <a:xfrm>
                  <a:off x="4572000" y="2273300"/>
                  <a:ext cx="615950" cy="1158875"/>
                </a:xfrm>
                <a:custGeom>
                  <a:avLst/>
                  <a:gdLst>
                    <a:gd name="T0" fmla="*/ 0 w 6467"/>
                    <a:gd name="T1" fmla="*/ 12153 h 12153"/>
                    <a:gd name="T2" fmla="*/ 6467 w 6467"/>
                    <a:gd name="T3" fmla="*/ 953 h 12153"/>
                    <a:gd name="T4" fmla="*/ 4424 w 6467"/>
                    <a:gd name="T5" fmla="*/ 0 h 12153"/>
                    <a:gd name="T6" fmla="*/ 0 w 6467"/>
                    <a:gd name="T7" fmla="*/ 12153 h 12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67" h="12153">
                      <a:moveTo>
                        <a:pt x="0" y="12153"/>
                      </a:moveTo>
                      <a:lnTo>
                        <a:pt x="6467" y="953"/>
                      </a:lnTo>
                      <a:cubicBezTo>
                        <a:pt x="5815" y="576"/>
                        <a:pt x="5131" y="258"/>
                        <a:pt x="4424" y="0"/>
                      </a:cubicBezTo>
                      <a:lnTo>
                        <a:pt x="0" y="12153"/>
                      </a:lnTo>
                      <a:close/>
                    </a:path>
                  </a:pathLst>
                </a:custGeom>
                <a:grpFill/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3" name="Freeform 22"/>
                <p:cNvSpPr>
                  <a:spLocks/>
                </p:cNvSpPr>
                <p:nvPr/>
              </p:nvSpPr>
              <p:spPr bwMode="auto">
                <a:xfrm>
                  <a:off x="4572000" y="2363788"/>
                  <a:ext cx="790575" cy="1068387"/>
                </a:xfrm>
                <a:custGeom>
                  <a:avLst/>
                  <a:gdLst>
                    <a:gd name="T0" fmla="*/ 0 w 8314"/>
                    <a:gd name="T1" fmla="*/ 11200 h 11200"/>
                    <a:gd name="T2" fmla="*/ 8314 w 8314"/>
                    <a:gd name="T3" fmla="*/ 1293 h 11200"/>
                    <a:gd name="T4" fmla="*/ 6467 w 8314"/>
                    <a:gd name="T5" fmla="*/ 0 h 11200"/>
                    <a:gd name="T6" fmla="*/ 0 w 8314"/>
                    <a:gd name="T7" fmla="*/ 11200 h 11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14" h="11200">
                      <a:moveTo>
                        <a:pt x="0" y="11200"/>
                      </a:moveTo>
                      <a:lnTo>
                        <a:pt x="8314" y="1293"/>
                      </a:lnTo>
                      <a:cubicBezTo>
                        <a:pt x="7737" y="809"/>
                        <a:pt x="7119" y="376"/>
                        <a:pt x="6467" y="0"/>
                      </a:cubicBezTo>
                      <a:lnTo>
                        <a:pt x="0" y="11200"/>
                      </a:lnTo>
                      <a:close/>
                    </a:path>
                  </a:pathLst>
                </a:custGeom>
                <a:grpFill/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4" name="Freeform 23"/>
                <p:cNvSpPr>
                  <a:spLocks/>
                </p:cNvSpPr>
                <p:nvPr/>
              </p:nvSpPr>
              <p:spPr bwMode="auto">
                <a:xfrm>
                  <a:off x="4572000" y="2487613"/>
                  <a:ext cx="942975" cy="944562"/>
                </a:xfrm>
                <a:custGeom>
                  <a:avLst/>
                  <a:gdLst>
                    <a:gd name="T0" fmla="*/ 0 w 4954"/>
                    <a:gd name="T1" fmla="*/ 4953 h 4953"/>
                    <a:gd name="T2" fmla="*/ 4954 w 4954"/>
                    <a:gd name="T3" fmla="*/ 797 h 4953"/>
                    <a:gd name="T4" fmla="*/ 4157 w 4954"/>
                    <a:gd name="T5" fmla="*/ 0 h 4953"/>
                    <a:gd name="T6" fmla="*/ 0 w 4954"/>
                    <a:gd name="T7" fmla="*/ 4953 h 49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954" h="4953">
                      <a:moveTo>
                        <a:pt x="0" y="4953"/>
                      </a:moveTo>
                      <a:lnTo>
                        <a:pt x="4954" y="797"/>
                      </a:lnTo>
                      <a:cubicBezTo>
                        <a:pt x="4712" y="508"/>
                        <a:pt x="4446" y="242"/>
                        <a:pt x="4157" y="0"/>
                      </a:cubicBezTo>
                      <a:lnTo>
                        <a:pt x="0" y="4953"/>
                      </a:lnTo>
                      <a:close/>
                    </a:path>
                  </a:pathLst>
                </a:custGeom>
                <a:grpFill/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5" name="Freeform 24"/>
                <p:cNvSpPr>
                  <a:spLocks/>
                </p:cNvSpPr>
                <p:nvPr/>
              </p:nvSpPr>
              <p:spPr bwMode="auto">
                <a:xfrm>
                  <a:off x="4572000" y="2640013"/>
                  <a:ext cx="1066800" cy="792162"/>
                </a:xfrm>
                <a:custGeom>
                  <a:avLst/>
                  <a:gdLst>
                    <a:gd name="T0" fmla="*/ 0 w 5601"/>
                    <a:gd name="T1" fmla="*/ 4156 h 4156"/>
                    <a:gd name="T2" fmla="*/ 5601 w 5601"/>
                    <a:gd name="T3" fmla="*/ 923 h 4156"/>
                    <a:gd name="T4" fmla="*/ 4954 w 5601"/>
                    <a:gd name="T5" fmla="*/ 0 h 4156"/>
                    <a:gd name="T6" fmla="*/ 0 w 5601"/>
                    <a:gd name="T7" fmla="*/ 4156 h 4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601" h="4156">
                      <a:moveTo>
                        <a:pt x="0" y="4156"/>
                      </a:moveTo>
                      <a:lnTo>
                        <a:pt x="5601" y="923"/>
                      </a:lnTo>
                      <a:cubicBezTo>
                        <a:pt x="5413" y="597"/>
                        <a:pt x="5196" y="288"/>
                        <a:pt x="4954" y="0"/>
                      </a:cubicBezTo>
                      <a:lnTo>
                        <a:pt x="0" y="4156"/>
                      </a:lnTo>
                      <a:close/>
                    </a:path>
                  </a:pathLst>
                </a:custGeom>
                <a:grpFill/>
                <a:ln w="1905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</p:grp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4995845" y="2274366"/>
                <a:ext cx="760909" cy="879467"/>
              </a:xfrm>
              <a:custGeom>
                <a:avLst/>
                <a:gdLst>
                  <a:gd name="T0" fmla="*/ 0 w 5601"/>
                  <a:gd name="T1" fmla="*/ 6466 h 6466"/>
                  <a:gd name="T2" fmla="*/ 5601 w 5601"/>
                  <a:gd name="T3" fmla="*/ 3233 h 6466"/>
                  <a:gd name="T4" fmla="*/ 0 w 5601"/>
                  <a:gd name="T5" fmla="*/ 0 h 6466"/>
                  <a:gd name="T6" fmla="*/ 0 w 5601"/>
                  <a:gd name="T7" fmla="*/ 6466 h 6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01" h="6466">
                    <a:moveTo>
                      <a:pt x="0" y="6466"/>
                    </a:moveTo>
                    <a:lnTo>
                      <a:pt x="5601" y="3233"/>
                    </a:lnTo>
                    <a:cubicBezTo>
                      <a:pt x="4446" y="1232"/>
                      <a:pt x="2311" y="0"/>
                      <a:pt x="0" y="0"/>
                    </a:cubicBezTo>
                    <a:lnTo>
                      <a:pt x="0" y="6466"/>
                    </a:lnTo>
                    <a:close/>
                  </a:path>
                </a:pathLst>
              </a:custGeom>
              <a:solidFill>
                <a:srgbClr val="00B050"/>
              </a:solidFill>
              <a:ln w="12700">
                <a:noFill/>
                <a:prstDash val="solid"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/>
              </a:p>
            </p:txBody>
          </p:sp>
          <p:sp>
            <p:nvSpPr>
              <p:cNvPr id="18" name="Tekstboks 7"/>
              <p:cNvSpPr txBox="1"/>
              <p:nvPr/>
            </p:nvSpPr>
            <p:spPr bwMode="auto">
              <a:xfrm>
                <a:off x="5001014" y="2543706"/>
                <a:ext cx="687936" cy="2154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Lámina</a:t>
                </a:r>
              </a:p>
            </p:txBody>
          </p:sp>
          <p:sp>
            <p:nvSpPr>
              <p:cNvPr id="19" name="Tekstboks 7"/>
              <p:cNvSpPr txBox="1"/>
              <p:nvPr/>
            </p:nvSpPr>
            <p:spPr bwMode="auto">
              <a:xfrm>
                <a:off x="5396232" y="3051706"/>
                <a:ext cx="687936" cy="2154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Pastilla</a:t>
                </a:r>
              </a:p>
            </p:txBody>
          </p:sp>
          <p:sp>
            <p:nvSpPr>
              <p:cNvPr id="20" name="Tekstboks 7"/>
              <p:cNvSpPr txBox="1"/>
              <p:nvPr/>
            </p:nvSpPr>
            <p:spPr bwMode="auto">
              <a:xfrm>
                <a:off x="5148064" y="3789040"/>
                <a:ext cx="687936" cy="2154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Aerosol</a:t>
                </a:r>
              </a:p>
            </p:txBody>
          </p:sp>
          <p:sp>
            <p:nvSpPr>
              <p:cNvPr id="21" name="Tekstboks 7"/>
              <p:cNvSpPr txBox="1"/>
              <p:nvPr/>
            </p:nvSpPr>
            <p:spPr bwMode="auto">
              <a:xfrm>
                <a:off x="4100314" y="3789040"/>
                <a:ext cx="687936" cy="2154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Gota</a:t>
                </a:r>
              </a:p>
            </p:txBody>
          </p:sp>
          <p:sp>
            <p:nvSpPr>
              <p:cNvPr id="22" name="Tekstboks 7"/>
              <p:cNvSpPr txBox="1"/>
              <p:nvPr/>
            </p:nvSpPr>
            <p:spPr bwMode="auto">
              <a:xfrm>
                <a:off x="3764282" y="3051706"/>
                <a:ext cx="687936" cy="2154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Líquido</a:t>
                </a:r>
              </a:p>
            </p:txBody>
          </p:sp>
          <p:sp>
            <p:nvSpPr>
              <p:cNvPr id="23" name="Tekstboks 7"/>
              <p:cNvSpPr txBox="1"/>
              <p:nvPr/>
            </p:nvSpPr>
            <p:spPr bwMode="auto">
              <a:xfrm>
                <a:off x="4139952" y="2204864"/>
                <a:ext cx="687936" cy="2154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Crema</a:t>
                </a:r>
              </a:p>
            </p:txBody>
          </p:sp>
          <p:sp>
            <p:nvSpPr>
              <p:cNvPr id="24" name="Tekstboks 7"/>
              <p:cNvSpPr txBox="1"/>
              <p:nvPr/>
            </p:nvSpPr>
            <p:spPr bwMode="auto">
              <a:xfrm rot="16200000">
                <a:off x="4736052" y="1770924"/>
                <a:ext cx="687936" cy="2028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2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Listerine</a:t>
                </a:r>
                <a:endParaRPr lang="es-MX" sz="12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endParaRPr>
              </a:p>
            </p:txBody>
          </p:sp>
          <p:sp>
            <p:nvSpPr>
              <p:cNvPr id="25" name="Tekstboks 7"/>
              <p:cNvSpPr txBox="1"/>
              <p:nvPr/>
            </p:nvSpPr>
            <p:spPr bwMode="auto">
              <a:xfrm rot="16910775">
                <a:off x="4848644" y="1656690"/>
                <a:ext cx="992633" cy="2028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2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Cool</a:t>
                </a:r>
                <a:r>
                  <a:rPr lang="es-MX" sz="12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 X shock</a:t>
                </a:r>
              </a:p>
            </p:txBody>
          </p:sp>
          <p:sp>
            <p:nvSpPr>
              <p:cNvPr id="26" name="Tekstboks 7"/>
              <p:cNvSpPr txBox="1"/>
              <p:nvPr/>
            </p:nvSpPr>
            <p:spPr bwMode="auto">
              <a:xfrm rot="17831852">
                <a:off x="5153123" y="1805000"/>
                <a:ext cx="864951" cy="2028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2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Whitestrips</a:t>
                </a:r>
                <a:endParaRPr lang="es-MX" sz="12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endParaRPr>
              </a:p>
            </p:txBody>
          </p:sp>
          <p:sp>
            <p:nvSpPr>
              <p:cNvPr id="27" name="Tekstboks 7"/>
              <p:cNvSpPr txBox="1"/>
              <p:nvPr/>
            </p:nvSpPr>
            <p:spPr bwMode="auto">
              <a:xfrm rot="18236399">
                <a:off x="5375168" y="1997794"/>
                <a:ext cx="710058" cy="2028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2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Brizz</a:t>
                </a:r>
                <a:r>
                  <a:rPr lang="es-MX" sz="12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 ice</a:t>
                </a:r>
              </a:p>
            </p:txBody>
          </p:sp>
          <p:sp>
            <p:nvSpPr>
              <p:cNvPr id="28" name="Tekstboks 7"/>
              <p:cNvSpPr txBox="1"/>
              <p:nvPr/>
            </p:nvSpPr>
            <p:spPr bwMode="auto">
              <a:xfrm rot="18957919">
                <a:off x="5547904" y="2075012"/>
                <a:ext cx="870328" cy="2028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2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Kin</a:t>
                </a:r>
                <a:r>
                  <a:rPr lang="es-MX" sz="12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 </a:t>
                </a:r>
                <a:r>
                  <a:rPr lang="es-MX" sz="12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hidrant</a:t>
                </a:r>
                <a:endParaRPr lang="es-MX" sz="12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endParaRPr>
              </a:p>
            </p:txBody>
          </p:sp>
          <p:sp>
            <p:nvSpPr>
              <p:cNvPr id="29" name="Tekstboks 7"/>
              <p:cNvSpPr txBox="1"/>
              <p:nvPr/>
            </p:nvSpPr>
            <p:spPr bwMode="auto">
              <a:xfrm rot="19407654">
                <a:off x="5701683" y="2226089"/>
                <a:ext cx="952059" cy="2028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2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Breakly</a:t>
                </a:r>
                <a:r>
                  <a:rPr lang="es-MX" sz="12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 400</a:t>
                </a:r>
              </a:p>
            </p:txBody>
          </p:sp>
          <p:sp>
            <p:nvSpPr>
              <p:cNvPr id="44" name="Tekstboks 7"/>
              <p:cNvSpPr txBox="1"/>
              <p:nvPr/>
            </p:nvSpPr>
            <p:spPr bwMode="auto">
              <a:xfrm>
                <a:off x="6304347" y="1251541"/>
                <a:ext cx="687936" cy="2154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400" b="1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Marcas</a:t>
                </a:r>
              </a:p>
            </p:txBody>
          </p:sp>
          <p:sp>
            <p:nvSpPr>
              <p:cNvPr id="48" name="Tekstboks 7"/>
              <p:cNvSpPr txBox="1"/>
              <p:nvPr/>
            </p:nvSpPr>
            <p:spPr bwMode="auto">
              <a:xfrm rot="16200000">
                <a:off x="2465714" y="2933387"/>
                <a:ext cx="1123035" cy="23664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 fontAlgn="auto">
                  <a:spcBef>
                    <a:spcPts val="600"/>
                  </a:spcBef>
                  <a:spcAft>
                    <a:spcPts val="0"/>
                  </a:spcAft>
                  <a:defRPr/>
                </a:pPr>
                <a:r>
                  <a:rPr lang="es-MX" sz="1400" b="1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Categorías</a:t>
                </a:r>
              </a:p>
            </p:txBody>
          </p:sp>
        </p:grpSp>
        <p:sp>
          <p:nvSpPr>
            <p:cNvPr id="2" name="1 Cerrar llave"/>
            <p:cNvSpPr/>
            <p:nvPr/>
          </p:nvSpPr>
          <p:spPr>
            <a:xfrm rot="18537704">
              <a:off x="7443733" y="1539129"/>
              <a:ext cx="239876" cy="1453449"/>
            </a:xfrm>
            <a:prstGeom prst="rightBrace">
              <a:avLst>
                <a:gd name="adj1" fmla="val 52012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7" name="46 Cerrar llave"/>
            <p:cNvSpPr/>
            <p:nvPr/>
          </p:nvSpPr>
          <p:spPr>
            <a:xfrm rot="10800000">
              <a:off x="4908188" y="2335589"/>
              <a:ext cx="239876" cy="2677586"/>
            </a:xfrm>
            <a:prstGeom prst="rightBrace">
              <a:avLst>
                <a:gd name="adj1" fmla="val 52012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50" name="49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Nivel de sustitución de tecnologías existentes: 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Evaluar comparativamente a la tecnología contra otras que puedan actuar como productos sustitutos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35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946543800"/>
      </p:ext>
    </p:extLst>
  </p:cSld>
  <p:clrMapOvr>
    <a:masterClrMapping/>
  </p:clrMapOvr>
  <p:transition xmlns:p14="http://schemas.microsoft.com/office/powerpoint/2010/main" spd="slow">
    <p:pull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 Box 15"/>
          <p:cNvSpPr txBox="1">
            <a:spLocks noChangeArrowheads="1"/>
          </p:cNvSpPr>
          <p:nvPr/>
        </p:nvSpPr>
        <p:spPr bwMode="auto">
          <a:xfrm>
            <a:off x="1763688" y="6423139"/>
            <a:ext cx="23896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2" name="81 Grupo"/>
          <p:cNvGrpSpPr/>
          <p:nvPr/>
        </p:nvGrpSpPr>
        <p:grpSpPr>
          <a:xfrm>
            <a:off x="161092" y="1374145"/>
            <a:ext cx="3716412" cy="5007183"/>
            <a:chOff x="414146" y="1278481"/>
            <a:chExt cx="3716412" cy="5007183"/>
          </a:xfrm>
        </p:grpSpPr>
        <p:grpSp>
          <p:nvGrpSpPr>
            <p:cNvPr id="3" name="82 Grupo"/>
            <p:cNvGrpSpPr/>
            <p:nvPr/>
          </p:nvGrpSpPr>
          <p:grpSpPr>
            <a:xfrm>
              <a:off x="414146" y="1278481"/>
              <a:ext cx="3716412" cy="3007929"/>
              <a:chOff x="351532" y="1278481"/>
              <a:chExt cx="3716412" cy="3007929"/>
            </a:xfrm>
          </p:grpSpPr>
          <p:sp>
            <p:nvSpPr>
              <p:cNvPr id="85" name="84 Rectángulo"/>
              <p:cNvSpPr/>
              <p:nvPr/>
            </p:nvSpPr>
            <p:spPr>
              <a:xfrm>
                <a:off x="351532" y="1676985"/>
                <a:ext cx="3716412" cy="26094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86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B3. ¿Nivel de funcionamiento de la invención?</a:t>
                </a:r>
              </a:p>
            </p:txBody>
          </p:sp>
          <p:sp>
            <p:nvSpPr>
              <p:cNvPr id="87" name="Tekstboks 7"/>
              <p:cNvSpPr txBox="1"/>
              <p:nvPr/>
            </p:nvSpPr>
            <p:spPr bwMode="auto">
              <a:xfrm>
                <a:off x="431738" y="2210166"/>
                <a:ext cx="3564198" cy="2031325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La invención ha sido probada teóricamente, de acuerdo a cálculos.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Se han realizado experimentos/pruebas únicas.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Se ha completado la prueba de producción.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Producción en funcionamiento.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Producción a escala total. </a:t>
                </a:r>
              </a:p>
            </p:txBody>
          </p:sp>
          <p:sp>
            <p:nvSpPr>
              <p:cNvPr id="88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4" name="Tekstboks 7"/>
            <p:cNvSpPr txBox="1"/>
            <p:nvPr/>
          </p:nvSpPr>
          <p:spPr bwMode="auto">
            <a:xfrm>
              <a:off x="494352" y="4331283"/>
              <a:ext cx="3569648" cy="1954381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Identificar si la invención se explota a nivel comercial.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O bien, que tipo de pruebas se han realizado (alfa o beta).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En el caso de ser pruebas de laboratorio identificar si se probó en el campo de aplicación o sólo son pruebas controladas.</a:t>
              </a:r>
            </a:p>
          </p:txBody>
        </p:sp>
      </p:grpSp>
      <p:grpSp>
        <p:nvGrpSpPr>
          <p:cNvPr id="4" name="1051 Grupo"/>
          <p:cNvGrpSpPr/>
          <p:nvPr/>
        </p:nvGrpSpPr>
        <p:grpSpPr>
          <a:xfrm>
            <a:off x="4153303" y="1456318"/>
            <a:ext cx="4598811" cy="5069026"/>
            <a:chOff x="4153303" y="1168286"/>
            <a:chExt cx="4598811" cy="5069026"/>
          </a:xfrm>
        </p:grpSpPr>
        <p:sp>
          <p:nvSpPr>
            <p:cNvPr id="90" name="Tekstboks 7"/>
            <p:cNvSpPr txBox="1"/>
            <p:nvPr/>
          </p:nvSpPr>
          <p:spPr bwMode="auto">
            <a:xfrm>
              <a:off x="4153303" y="1168286"/>
              <a:ext cx="4598811" cy="3400931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 err="1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Listerine</a:t>
              </a: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 se ha comercializada desde 1914 como enjuague bucal.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En 2006 se puso en el mercado una nueva edición de </a:t>
              </a:r>
              <a:r>
                <a:rPr lang="es-MX" sz="1400" kern="0" dirty="0" err="1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Listerine</a:t>
              </a: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. 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 err="1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Listerine</a:t>
              </a: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 es una de las marcas líderes para J&amp;J en la venta de productos de consumo para el cuidado de la salud. 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Es un producto líder a nivel mundial en higiene bucal, se encuentra en más de 100 países.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Se estima que se consume por más de un billón de personas a nivel mundial.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Cuenta con cerca de 130 estudios clínicos donde ha comprobado su eficacia: reducción de placa bacteriana (56%) y reducción de gingivitis (21.0%).</a:t>
              </a:r>
            </a:p>
          </p:txBody>
        </p:sp>
        <p:grpSp>
          <p:nvGrpSpPr>
            <p:cNvPr id="5" name="1050 Grupo"/>
            <p:cNvGrpSpPr/>
            <p:nvPr/>
          </p:nvGrpSpPr>
          <p:grpSpPr>
            <a:xfrm>
              <a:off x="5477504" y="4550528"/>
              <a:ext cx="3270960" cy="1326744"/>
              <a:chOff x="4480905" y="4105656"/>
              <a:chExt cx="3270960" cy="1326744"/>
            </a:xfrm>
          </p:grpSpPr>
          <p:pic>
            <p:nvPicPr>
              <p:cNvPr id="1080" name="Picture 5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0905" y="4105656"/>
                <a:ext cx="1326744" cy="13267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1" name="Picture 5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5777" y="4106312"/>
                <a:ext cx="1326088" cy="13260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4" name="Tekstboks 7"/>
            <p:cNvSpPr txBox="1"/>
            <p:nvPr/>
          </p:nvSpPr>
          <p:spPr bwMode="auto">
            <a:xfrm>
              <a:off x="4153303" y="5806425"/>
              <a:ext cx="4598811" cy="430887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7313" indent="-87313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b="1" i="1" kern="0" dirty="0">
                  <a:ln w="3175">
                    <a:noFill/>
                  </a:ln>
                  <a:solidFill>
                    <a:srgbClr val="006600"/>
                  </a:solidFill>
                  <a:latin typeface="Arial" pitchFamily="34" charset="0"/>
                  <a:cs typeface="Arial"/>
                </a:rPr>
                <a:t>La invención se encuentra en producción a escala total, por ello, la variable se calificó con el número 5.</a:t>
              </a:r>
            </a:p>
          </p:txBody>
        </p:sp>
      </p:grpSp>
      <p:sp>
        <p:nvSpPr>
          <p:cNvPr id="19" name="18 CuadroTexto"/>
          <p:cNvSpPr txBox="1"/>
          <p:nvPr/>
        </p:nvSpPr>
        <p:spPr>
          <a:xfrm>
            <a:off x="255121" y="47923"/>
            <a:ext cx="8633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Nivel de funcionamiento:</a:t>
            </a:r>
            <a:r>
              <a:rPr lang="es-MX" sz="2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Identificar en qué fase de la cadena “Idea-lanzamiento” se encuentra la tecnología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1101711" y="558069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36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56467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01" y="3290059"/>
            <a:ext cx="743677" cy="77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18615" y="6062778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2" name="5 Grupo"/>
          <p:cNvGrpSpPr/>
          <p:nvPr/>
        </p:nvGrpSpPr>
        <p:grpSpPr>
          <a:xfrm>
            <a:off x="161092" y="1556792"/>
            <a:ext cx="3716412" cy="4454998"/>
            <a:chOff x="414146" y="1278481"/>
            <a:chExt cx="3716412" cy="4454998"/>
          </a:xfrm>
        </p:grpSpPr>
        <p:grpSp>
          <p:nvGrpSpPr>
            <p:cNvPr id="3" name="6 Grupo"/>
            <p:cNvGrpSpPr/>
            <p:nvPr/>
          </p:nvGrpSpPr>
          <p:grpSpPr>
            <a:xfrm>
              <a:off x="414146" y="1278481"/>
              <a:ext cx="3716412" cy="2607106"/>
              <a:chOff x="351532" y="1278481"/>
              <a:chExt cx="3716412" cy="2607106"/>
            </a:xfrm>
          </p:grpSpPr>
          <p:sp>
            <p:nvSpPr>
              <p:cNvPr id="9" name="8 Rectángulo"/>
              <p:cNvSpPr/>
              <p:nvPr/>
            </p:nvSpPr>
            <p:spPr>
              <a:xfrm>
                <a:off x="351532" y="1676985"/>
                <a:ext cx="3716412" cy="22086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10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B5. ¿Tiempo requerido para la gestión comercial de la tecnología?</a:t>
                </a:r>
              </a:p>
            </p:txBody>
          </p:sp>
          <p:sp>
            <p:nvSpPr>
              <p:cNvPr id="11" name="Tekstboks 7"/>
              <p:cNvSpPr txBox="1"/>
              <p:nvPr/>
            </p:nvSpPr>
            <p:spPr bwMode="auto">
              <a:xfrm>
                <a:off x="431738" y="2210166"/>
                <a:ext cx="3564198" cy="1600438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5 años antes de su comercialización.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2 años antes de su comercialización.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1 año antes de su comercialización.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Medio año antes de su comercialización.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0 años - listo para las actividades comerciales.</a:t>
                </a:r>
              </a:p>
            </p:txBody>
          </p:sp>
          <p:sp>
            <p:nvSpPr>
              <p:cNvPr id="12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" name="Tekstboks 7"/>
            <p:cNvSpPr txBox="1"/>
            <p:nvPr/>
          </p:nvSpPr>
          <p:spPr bwMode="auto">
            <a:xfrm>
              <a:off x="494352" y="3994541"/>
              <a:ext cx="3569648" cy="1738938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Identificar si la invención se explota a nivel comercial.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O bien, que tipo de pruebas se han realizado (alfa o beta).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Investigar con la empresa el tiempo estimado para su lanzamiento.</a:t>
              </a:r>
            </a:p>
          </p:txBody>
        </p:sp>
      </p:grpSp>
      <p:grpSp>
        <p:nvGrpSpPr>
          <p:cNvPr id="6" name="4096 Grupo"/>
          <p:cNvGrpSpPr/>
          <p:nvPr/>
        </p:nvGrpSpPr>
        <p:grpSpPr>
          <a:xfrm>
            <a:off x="4292463" y="1556792"/>
            <a:ext cx="4551286" cy="4350186"/>
            <a:chOff x="4292463" y="1390040"/>
            <a:chExt cx="4551286" cy="4350186"/>
          </a:xfrm>
        </p:grpSpPr>
        <p:grpSp>
          <p:nvGrpSpPr>
            <p:cNvPr id="7" name="13 Grupo"/>
            <p:cNvGrpSpPr/>
            <p:nvPr/>
          </p:nvGrpSpPr>
          <p:grpSpPr>
            <a:xfrm>
              <a:off x="4292463" y="1390040"/>
              <a:ext cx="4551286" cy="4350186"/>
              <a:chOff x="4292463" y="1168286"/>
              <a:chExt cx="4551286" cy="4350186"/>
            </a:xfrm>
          </p:grpSpPr>
          <p:sp>
            <p:nvSpPr>
              <p:cNvPr id="16" name="Tekstboks 7"/>
              <p:cNvSpPr txBox="1"/>
              <p:nvPr/>
            </p:nvSpPr>
            <p:spPr bwMode="auto">
              <a:xfrm>
                <a:off x="4292463" y="1168286"/>
                <a:ext cx="4551286" cy="93871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88900" indent="-88900" fontAlgn="auto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Desde el año 2001 se han comercializado las láminas de </a:t>
                </a:r>
                <a:r>
                  <a:rPr lang="es-MX" sz="14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Listerine</a:t>
                </a: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.</a:t>
                </a:r>
              </a:p>
              <a:p>
                <a:pPr marL="88900" indent="-88900" fontAlgn="auto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En el 2010 se obtuvieron ventas de 23.2 millones de dólares por este producto.</a:t>
                </a:r>
              </a:p>
            </p:txBody>
          </p:sp>
          <p:sp>
            <p:nvSpPr>
              <p:cNvPr id="17" name="Tekstboks 7"/>
              <p:cNvSpPr txBox="1"/>
              <p:nvPr/>
            </p:nvSpPr>
            <p:spPr bwMode="auto">
              <a:xfrm>
                <a:off x="4292463" y="4287366"/>
                <a:ext cx="4551286" cy="123110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88900" indent="-88900" fontAlgn="auto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A la fecha se cuenta con una amplia variedad de presentaciones y sabores de </a:t>
                </a:r>
                <a:r>
                  <a:rPr lang="es-MX" sz="1400" kern="0" dirty="0" err="1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Listerine</a:t>
                </a: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 láminas.</a:t>
                </a:r>
              </a:p>
              <a:p>
                <a:pPr marL="88900" indent="-88900" fontAlgn="auto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s-MX" sz="1400" kern="0" dirty="0">
                    <a:ln w="3175">
                      <a:noFill/>
                    </a:ln>
                    <a:solidFill>
                      <a:sysClr val="windowText" lastClr="000000"/>
                    </a:solidFill>
                    <a:latin typeface="Arial" pitchFamily="34" charset="0"/>
                    <a:cs typeface="Arial"/>
                  </a:rPr>
                  <a:t>La invención se explota comercialmente.</a:t>
                </a:r>
              </a:p>
              <a:p>
                <a:pPr marL="95250" indent="-95250" fontAlgn="auto">
                  <a:spcBef>
                    <a:spcPts val="60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Por lo tanto, esta variable se calificaría con el número 5 de la escala.</a:t>
                </a:r>
              </a:p>
            </p:txBody>
          </p:sp>
        </p:grpSp>
        <p:grpSp>
          <p:nvGrpSpPr>
            <p:cNvPr id="13" name="4095 Grupo"/>
            <p:cNvGrpSpPr/>
            <p:nvPr/>
          </p:nvGrpSpPr>
          <p:grpSpPr>
            <a:xfrm>
              <a:off x="4629647" y="2417120"/>
              <a:ext cx="3876919" cy="1944216"/>
              <a:chOff x="4871545" y="2417120"/>
              <a:chExt cx="3876919" cy="1944216"/>
            </a:xfrm>
          </p:grpSpPr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6451" y="2780928"/>
                <a:ext cx="862013" cy="895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4" name="29 Grupo"/>
              <p:cNvGrpSpPr/>
              <p:nvPr/>
            </p:nvGrpSpPr>
            <p:grpSpPr>
              <a:xfrm>
                <a:off x="4871545" y="2417120"/>
                <a:ext cx="3393122" cy="1944216"/>
                <a:chOff x="4871545" y="2348880"/>
                <a:chExt cx="3393122" cy="1944216"/>
              </a:xfrm>
            </p:grpSpPr>
            <p:grpSp>
              <p:nvGrpSpPr>
                <p:cNvPr id="15" name="18 Grupo"/>
                <p:cNvGrpSpPr/>
                <p:nvPr/>
              </p:nvGrpSpPr>
              <p:grpSpPr>
                <a:xfrm>
                  <a:off x="4871545" y="2819136"/>
                  <a:ext cx="3393122" cy="1473960"/>
                  <a:chOff x="4410892" y="2198893"/>
                  <a:chExt cx="3393122" cy="1473960"/>
                </a:xfrm>
              </p:grpSpPr>
              <p:sp>
                <p:nvSpPr>
                  <p:cNvPr id="21" name="Freeform 8"/>
                  <p:cNvSpPr>
                    <a:spLocks noEditPoints="1"/>
                  </p:cNvSpPr>
                  <p:nvPr/>
                </p:nvSpPr>
                <p:spPr bwMode="auto">
                  <a:xfrm>
                    <a:off x="4752834" y="2456035"/>
                    <a:ext cx="2710490" cy="978422"/>
                  </a:xfrm>
                  <a:custGeom>
                    <a:avLst/>
                    <a:gdLst>
                      <a:gd name="T0" fmla="*/ 0 w 2164"/>
                      <a:gd name="T1" fmla="*/ 0 h 1151"/>
                      <a:gd name="T2" fmla="*/ 361 w 2164"/>
                      <a:gd name="T3" fmla="*/ 0 h 1151"/>
                      <a:gd name="T4" fmla="*/ 361 w 2164"/>
                      <a:gd name="T5" fmla="*/ 1151 h 1151"/>
                      <a:gd name="T6" fmla="*/ 0 w 2164"/>
                      <a:gd name="T7" fmla="*/ 1151 h 1151"/>
                      <a:gd name="T8" fmla="*/ 0 w 2164"/>
                      <a:gd name="T9" fmla="*/ 0 h 1151"/>
                      <a:gd name="T10" fmla="*/ 901 w 2164"/>
                      <a:gd name="T11" fmla="*/ 32 h 1151"/>
                      <a:gd name="T12" fmla="*/ 1262 w 2164"/>
                      <a:gd name="T13" fmla="*/ 32 h 1151"/>
                      <a:gd name="T14" fmla="*/ 1262 w 2164"/>
                      <a:gd name="T15" fmla="*/ 1151 h 1151"/>
                      <a:gd name="T16" fmla="*/ 901 w 2164"/>
                      <a:gd name="T17" fmla="*/ 1151 h 1151"/>
                      <a:gd name="T18" fmla="*/ 901 w 2164"/>
                      <a:gd name="T19" fmla="*/ 32 h 1151"/>
                      <a:gd name="T20" fmla="*/ 1803 w 2164"/>
                      <a:gd name="T21" fmla="*/ 38 h 1151"/>
                      <a:gd name="T22" fmla="*/ 2164 w 2164"/>
                      <a:gd name="T23" fmla="*/ 38 h 1151"/>
                      <a:gd name="T24" fmla="*/ 2164 w 2164"/>
                      <a:gd name="T25" fmla="*/ 1151 h 1151"/>
                      <a:gd name="T26" fmla="*/ 1803 w 2164"/>
                      <a:gd name="T27" fmla="*/ 1151 h 1151"/>
                      <a:gd name="T28" fmla="*/ 1803 w 2164"/>
                      <a:gd name="T29" fmla="*/ 38 h 11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2164" h="1151">
                        <a:moveTo>
                          <a:pt x="0" y="0"/>
                        </a:moveTo>
                        <a:lnTo>
                          <a:pt x="361" y="0"/>
                        </a:lnTo>
                        <a:lnTo>
                          <a:pt x="361" y="1151"/>
                        </a:lnTo>
                        <a:lnTo>
                          <a:pt x="0" y="1151"/>
                        </a:lnTo>
                        <a:lnTo>
                          <a:pt x="0" y="0"/>
                        </a:lnTo>
                        <a:close/>
                        <a:moveTo>
                          <a:pt x="901" y="32"/>
                        </a:moveTo>
                        <a:lnTo>
                          <a:pt x="1262" y="32"/>
                        </a:lnTo>
                        <a:lnTo>
                          <a:pt x="1262" y="1151"/>
                        </a:lnTo>
                        <a:lnTo>
                          <a:pt x="901" y="1151"/>
                        </a:lnTo>
                        <a:lnTo>
                          <a:pt x="901" y="32"/>
                        </a:lnTo>
                        <a:close/>
                        <a:moveTo>
                          <a:pt x="1803" y="38"/>
                        </a:moveTo>
                        <a:lnTo>
                          <a:pt x="2164" y="38"/>
                        </a:lnTo>
                        <a:lnTo>
                          <a:pt x="2164" y="1151"/>
                        </a:lnTo>
                        <a:lnTo>
                          <a:pt x="1803" y="1151"/>
                        </a:lnTo>
                        <a:lnTo>
                          <a:pt x="1803" y="38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s-MX" sz="1400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414649" y="3431906"/>
                    <a:ext cx="3385607" cy="5100"/>
                  </a:xfrm>
                  <a:prstGeom prst="rect">
                    <a:avLst/>
                  </a:prstGeom>
                  <a:solidFill>
                    <a:schemeClr val="tx1"/>
                  </a:solidFill>
                  <a:ln w="1588" cap="flat">
                    <a:solidFill>
                      <a:schemeClr val="tx1"/>
                    </a:solidFill>
                    <a:prstDash val="solid"/>
                    <a:bevel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s-MX" sz="1400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" name="Freeform 10"/>
                  <p:cNvSpPr>
                    <a:spLocks noEditPoints="1"/>
                  </p:cNvSpPr>
                  <p:nvPr/>
                </p:nvSpPr>
                <p:spPr bwMode="auto">
                  <a:xfrm>
                    <a:off x="4410892" y="3434456"/>
                    <a:ext cx="3393122" cy="22102"/>
                  </a:xfrm>
                  <a:custGeom>
                    <a:avLst/>
                    <a:gdLst>
                      <a:gd name="T0" fmla="*/ 6 w 2709"/>
                      <a:gd name="T1" fmla="*/ 0 h 26"/>
                      <a:gd name="T2" fmla="*/ 6 w 2709"/>
                      <a:gd name="T3" fmla="*/ 26 h 26"/>
                      <a:gd name="T4" fmla="*/ 0 w 2709"/>
                      <a:gd name="T5" fmla="*/ 26 h 26"/>
                      <a:gd name="T6" fmla="*/ 0 w 2709"/>
                      <a:gd name="T7" fmla="*/ 0 h 26"/>
                      <a:gd name="T8" fmla="*/ 6 w 2709"/>
                      <a:gd name="T9" fmla="*/ 0 h 26"/>
                      <a:gd name="T10" fmla="*/ 907 w 2709"/>
                      <a:gd name="T11" fmla="*/ 0 h 26"/>
                      <a:gd name="T12" fmla="*/ 907 w 2709"/>
                      <a:gd name="T13" fmla="*/ 26 h 26"/>
                      <a:gd name="T14" fmla="*/ 901 w 2709"/>
                      <a:gd name="T15" fmla="*/ 26 h 26"/>
                      <a:gd name="T16" fmla="*/ 901 w 2709"/>
                      <a:gd name="T17" fmla="*/ 0 h 26"/>
                      <a:gd name="T18" fmla="*/ 907 w 2709"/>
                      <a:gd name="T19" fmla="*/ 0 h 26"/>
                      <a:gd name="T20" fmla="*/ 1808 w 2709"/>
                      <a:gd name="T21" fmla="*/ 0 h 26"/>
                      <a:gd name="T22" fmla="*/ 1808 w 2709"/>
                      <a:gd name="T23" fmla="*/ 26 h 26"/>
                      <a:gd name="T24" fmla="*/ 1802 w 2709"/>
                      <a:gd name="T25" fmla="*/ 26 h 26"/>
                      <a:gd name="T26" fmla="*/ 1802 w 2709"/>
                      <a:gd name="T27" fmla="*/ 0 h 26"/>
                      <a:gd name="T28" fmla="*/ 1808 w 2709"/>
                      <a:gd name="T29" fmla="*/ 0 h 26"/>
                      <a:gd name="T30" fmla="*/ 2709 w 2709"/>
                      <a:gd name="T31" fmla="*/ 0 h 26"/>
                      <a:gd name="T32" fmla="*/ 2709 w 2709"/>
                      <a:gd name="T33" fmla="*/ 26 h 26"/>
                      <a:gd name="T34" fmla="*/ 2703 w 2709"/>
                      <a:gd name="T35" fmla="*/ 26 h 26"/>
                      <a:gd name="T36" fmla="*/ 2703 w 2709"/>
                      <a:gd name="T37" fmla="*/ 0 h 26"/>
                      <a:gd name="T38" fmla="*/ 2709 w 2709"/>
                      <a:gd name="T39" fmla="*/ 0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2709" h="26">
                        <a:moveTo>
                          <a:pt x="6" y="0"/>
                        </a:moveTo>
                        <a:lnTo>
                          <a:pt x="6" y="26"/>
                        </a:lnTo>
                        <a:lnTo>
                          <a:pt x="0" y="26"/>
                        </a:lnTo>
                        <a:lnTo>
                          <a:pt x="0" y="0"/>
                        </a:lnTo>
                        <a:lnTo>
                          <a:pt x="6" y="0"/>
                        </a:lnTo>
                        <a:close/>
                        <a:moveTo>
                          <a:pt x="907" y="0"/>
                        </a:moveTo>
                        <a:lnTo>
                          <a:pt x="907" y="26"/>
                        </a:lnTo>
                        <a:lnTo>
                          <a:pt x="901" y="26"/>
                        </a:lnTo>
                        <a:lnTo>
                          <a:pt x="901" y="0"/>
                        </a:lnTo>
                        <a:lnTo>
                          <a:pt x="907" y="0"/>
                        </a:lnTo>
                        <a:close/>
                        <a:moveTo>
                          <a:pt x="1808" y="0"/>
                        </a:moveTo>
                        <a:lnTo>
                          <a:pt x="1808" y="26"/>
                        </a:lnTo>
                        <a:lnTo>
                          <a:pt x="1802" y="26"/>
                        </a:lnTo>
                        <a:lnTo>
                          <a:pt x="1802" y="0"/>
                        </a:lnTo>
                        <a:lnTo>
                          <a:pt x="1808" y="0"/>
                        </a:lnTo>
                        <a:close/>
                        <a:moveTo>
                          <a:pt x="2709" y="0"/>
                        </a:moveTo>
                        <a:lnTo>
                          <a:pt x="2709" y="26"/>
                        </a:lnTo>
                        <a:lnTo>
                          <a:pt x="2703" y="26"/>
                        </a:lnTo>
                        <a:lnTo>
                          <a:pt x="2703" y="0"/>
                        </a:lnTo>
                        <a:lnTo>
                          <a:pt x="2709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1588" cap="flat">
                    <a:solidFill>
                      <a:schemeClr val="tx1"/>
                    </a:solidFill>
                    <a:prstDash val="solid"/>
                    <a:bevel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s-MX" sz="1400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787534" y="2198893"/>
                    <a:ext cx="397546" cy="21544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s-MX" altLang="es-MX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rPr>
                      <a:t>24.0 </a:t>
                    </a:r>
                    <a:endParaRPr kumimoji="0" lang="es-MX" altLang="es-MX" sz="14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</a:endParaRPr>
                  </a:p>
                </p:txBody>
              </p:sp>
              <p:sp>
                <p:nvSpPr>
                  <p:cNvPr id="25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5917323" y="2226945"/>
                    <a:ext cx="397546" cy="21544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s-MX" altLang="es-MX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rPr>
                      <a:t>23.3 </a:t>
                    </a:r>
                    <a:endParaRPr kumimoji="0" lang="es-MX" altLang="es-MX" sz="1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</a:endParaRPr>
                  </a:p>
                </p:txBody>
              </p:sp>
              <p:sp>
                <p:nvSpPr>
                  <p:cNvPr id="26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7045858" y="2231195"/>
                    <a:ext cx="397546" cy="21544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s-MX" altLang="es-MX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rPr>
                      <a:t>23.2 </a:t>
                    </a:r>
                    <a:endParaRPr kumimoji="0" lang="es-MX" altLang="es-MX" sz="1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</a:endParaRPr>
                  </a:p>
                </p:txBody>
              </p:sp>
              <p:sp>
                <p:nvSpPr>
                  <p:cNvPr id="27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4762484" y="3457409"/>
                    <a:ext cx="397546" cy="21544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s-MX" altLang="es-MX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rPr>
                      <a:t>2008</a:t>
                    </a:r>
                    <a:endParaRPr kumimoji="0" lang="es-MX" altLang="es-MX" sz="1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</a:endParaRPr>
                  </a:p>
                </p:txBody>
              </p:sp>
              <p:sp>
                <p:nvSpPr>
                  <p:cNvPr id="28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5892272" y="3457408"/>
                    <a:ext cx="397546" cy="21544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s-MX" altLang="es-MX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rPr>
                      <a:t>2009</a:t>
                    </a:r>
                    <a:endParaRPr kumimoji="0" lang="es-MX" altLang="es-MX" sz="1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</a:endParaRPr>
                  </a:p>
                </p:txBody>
              </p:sp>
              <p:sp>
                <p:nvSpPr>
                  <p:cNvPr id="29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7020807" y="3457408"/>
                    <a:ext cx="397546" cy="21544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s-MX" altLang="es-MX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rPr>
                      <a:t>2010</a:t>
                    </a:r>
                    <a:endParaRPr kumimoji="0" lang="es-MX" altLang="es-MX" sz="1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</a:endParaRPr>
                  </a:p>
                </p:txBody>
              </p:sp>
            </p:grpSp>
            <p:sp>
              <p:nvSpPr>
                <p:cNvPr id="31" name="Rectangle 44"/>
                <p:cNvSpPr>
                  <a:spLocks noChangeArrowheads="1"/>
                </p:cNvSpPr>
                <p:nvPr/>
              </p:nvSpPr>
              <p:spPr bwMode="auto">
                <a:xfrm>
                  <a:off x="5260557" y="2348880"/>
                  <a:ext cx="2615098" cy="4420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36000" rIns="0" bIns="3600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s-MX" altLang="es-MX" sz="1200" b="1" u="sng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VENTAS DE LISTERINE</a:t>
                  </a:r>
                </a:p>
                <a:p>
                  <a:pPr algn="ctr"/>
                  <a:r>
                    <a:rPr lang="es-MX" altLang="es-MX" sz="12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(Millones de dólares)</a:t>
                  </a:r>
                </a:p>
              </p:txBody>
            </p:sp>
          </p:grpSp>
        </p:grpSp>
      </p:grpSp>
      <p:sp>
        <p:nvSpPr>
          <p:cNvPr id="32" name="31 CuadroTexto"/>
          <p:cNvSpPr txBox="1"/>
          <p:nvPr/>
        </p:nvSpPr>
        <p:spPr>
          <a:xfrm>
            <a:off x="255121" y="47923"/>
            <a:ext cx="863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Tiempo de gestión comercial: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Estimar el periodo requerido para que el producto de la tecnología sea explotable comercialmente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37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101989246"/>
      </p:ext>
    </p:extLst>
  </p:cSld>
  <p:clrMapOvr>
    <a:masterClrMapping/>
  </p:clrMapOvr>
  <p:transition xmlns:p14="http://schemas.microsoft.com/office/powerpoint/2010/main" spd="slow">
    <p:checker dir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835696" y="6423139"/>
            <a:ext cx="2736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2" name="23 Grupo"/>
          <p:cNvGrpSpPr/>
          <p:nvPr/>
        </p:nvGrpSpPr>
        <p:grpSpPr>
          <a:xfrm>
            <a:off x="161092" y="1376630"/>
            <a:ext cx="3716412" cy="5076706"/>
            <a:chOff x="414146" y="1278481"/>
            <a:chExt cx="3716412" cy="5076706"/>
          </a:xfrm>
        </p:grpSpPr>
        <p:grpSp>
          <p:nvGrpSpPr>
            <p:cNvPr id="3" name="24 Grupo"/>
            <p:cNvGrpSpPr/>
            <p:nvPr/>
          </p:nvGrpSpPr>
          <p:grpSpPr>
            <a:xfrm>
              <a:off x="414146" y="1278481"/>
              <a:ext cx="3716412" cy="3235548"/>
              <a:chOff x="351532" y="1278481"/>
              <a:chExt cx="3716412" cy="3235548"/>
            </a:xfrm>
          </p:grpSpPr>
          <p:sp>
            <p:nvSpPr>
              <p:cNvPr id="27" name="26 Rectángulo"/>
              <p:cNvSpPr/>
              <p:nvPr/>
            </p:nvSpPr>
            <p:spPr>
              <a:xfrm>
                <a:off x="351532" y="1676985"/>
                <a:ext cx="3716412" cy="283704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28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B6. ¿Es fácil la imitación de la invención?</a:t>
                </a:r>
              </a:p>
            </p:txBody>
          </p:sp>
          <p:sp>
            <p:nvSpPr>
              <p:cNvPr id="29" name="Tekstboks 7"/>
              <p:cNvSpPr txBox="1"/>
              <p:nvPr/>
            </p:nvSpPr>
            <p:spPr bwMode="auto">
              <a:xfrm>
                <a:off x="431738" y="2210166"/>
                <a:ext cx="3564198" cy="2246769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Muy fácil de identificar y fácil de copiar y de producir.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Fácil de identificar, de copiar y de producir.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Comparativamente fácil de identificar, de copiar y de producir.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Compleja y difícil de identificar, de copiar y de producir.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Extremadamente difícil de identificar, de copiar y de producir. </a:t>
                </a:r>
              </a:p>
            </p:txBody>
          </p:sp>
          <p:sp>
            <p:nvSpPr>
              <p:cNvPr id="30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6" name="Tekstboks 7"/>
            <p:cNvSpPr txBox="1"/>
            <p:nvPr/>
          </p:nvSpPr>
          <p:spPr bwMode="auto">
            <a:xfrm>
              <a:off x="494352" y="4616249"/>
              <a:ext cx="3569648" cy="1738938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Identificar tendencias en el sector: ingeniería de reversa y complejidad tecnológica.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Analizar reivindicaciones y composición de la tecnología o patente.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Consultar expertos en la materia.</a:t>
              </a:r>
            </a:p>
          </p:txBody>
        </p:sp>
      </p:grpSp>
      <p:grpSp>
        <p:nvGrpSpPr>
          <p:cNvPr id="4" name="31 Grupo"/>
          <p:cNvGrpSpPr/>
          <p:nvPr/>
        </p:nvGrpSpPr>
        <p:grpSpPr>
          <a:xfrm>
            <a:off x="4230597" y="1340768"/>
            <a:ext cx="4551286" cy="5328592"/>
            <a:chOff x="4292463" y="1103541"/>
            <a:chExt cx="4551286" cy="5328592"/>
          </a:xfrm>
        </p:grpSpPr>
        <p:sp>
          <p:nvSpPr>
            <p:cNvPr id="47" name="Tekstboks 7"/>
            <p:cNvSpPr txBox="1"/>
            <p:nvPr/>
          </p:nvSpPr>
          <p:spPr bwMode="auto">
            <a:xfrm>
              <a:off x="4292463" y="1103541"/>
              <a:ext cx="4551286" cy="646331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Estudios empíricos revelan que una invención en el sector farmacéutico tiende a imitarse en menos de 6 meses.</a:t>
              </a:r>
            </a:p>
          </p:txBody>
        </p:sp>
        <p:sp>
          <p:nvSpPr>
            <p:cNvPr id="48" name="Tekstboks 7"/>
            <p:cNvSpPr txBox="1"/>
            <p:nvPr/>
          </p:nvSpPr>
          <p:spPr bwMode="auto">
            <a:xfrm>
              <a:off x="4292463" y="3400534"/>
              <a:ext cx="4551286" cy="3031599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Sin embargo, de acuerdo con la OCDE, las invenciones farmacéuticas se clasifican en un nivel de “alta complejidad” tecnológica.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Por otra parte, las reivindicaciones de la Patente 272430 son amplias dificultando la ingeniería de reversa.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 la fecha, los competidores han desarrollado la misma tecnología con algunas variantes como parte de la misma dinámica innovadora.</a:t>
              </a:r>
            </a:p>
            <a:p>
              <a:pPr marL="95250" indent="-9525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b="1" i="1" kern="0" dirty="0">
                  <a:ln w="3175">
                    <a:noFill/>
                  </a:ln>
                  <a:solidFill>
                    <a:srgbClr val="006600"/>
                  </a:solidFill>
                  <a:latin typeface="Arial" pitchFamily="34" charset="0"/>
                  <a:cs typeface="Arial"/>
                </a:rPr>
                <a:t>En consecuencia, la tecnología es compleja y difícil de copiar y aunque no se identificaron productos “pirata” esta variable se calificaría con el número 4 por la dinámica tecnológica de los competidores.</a:t>
              </a:r>
            </a:p>
          </p:txBody>
        </p:sp>
      </p:grpSp>
      <p:graphicFrame>
        <p:nvGraphicFramePr>
          <p:cNvPr id="49" name="4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762584"/>
              </p:ext>
            </p:extLst>
          </p:nvPr>
        </p:nvGraphicFramePr>
        <p:xfrm>
          <a:off x="4150421" y="2305232"/>
          <a:ext cx="4711640" cy="126778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1077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09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09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009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009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1735"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SECTOR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&lt;6</a:t>
                      </a:r>
                      <a:r>
                        <a:rPr lang="es-MX" sz="1200" baseline="0" dirty="0"/>
                        <a:t> meses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6-12 meses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12-18 meses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&gt;18 meses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041">
                <a:tc>
                  <a:txBody>
                    <a:bodyPr/>
                    <a:lstStyle/>
                    <a:p>
                      <a:r>
                        <a:rPr lang="es-MX" sz="1200" dirty="0"/>
                        <a:t>Química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18%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36%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9%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36%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041">
                <a:tc>
                  <a:txBody>
                    <a:bodyPr/>
                    <a:lstStyle/>
                    <a:p>
                      <a:r>
                        <a:rPr lang="es-MX" sz="1200" dirty="0"/>
                        <a:t>Farmacéutica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57%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14%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19%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0%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041">
                <a:tc>
                  <a:txBody>
                    <a:bodyPr/>
                    <a:lstStyle/>
                    <a:p>
                      <a:r>
                        <a:rPr lang="es-MX" sz="1200" dirty="0"/>
                        <a:t>Promedio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35%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35%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13%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/>
                        <a:t>17%</a:t>
                      </a:r>
                      <a:endParaRPr lang="es-MX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347" marR="88347" marT="44173" marB="44173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0" name="Rectangle 44"/>
          <p:cNvSpPr>
            <a:spLocks noChangeArrowheads="1"/>
          </p:cNvSpPr>
          <p:nvPr/>
        </p:nvSpPr>
        <p:spPr bwMode="auto">
          <a:xfrm>
            <a:off x="4485164" y="2019503"/>
            <a:ext cx="4042152" cy="25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altLang="es-MX" sz="1200" b="1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RITMO DE IMITACIÓN DE LA TECNOLOGÍA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Facilidad de imitación: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Evaluar la dificultad para que un competidor lleve a cabo una imitación de la tecnología bajo igualdad de condiciones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38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62955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979712" y="6453336"/>
            <a:ext cx="2304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230672" y="1684868"/>
            <a:ext cx="3716412" cy="2980456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Text Box 30"/>
          <p:cNvSpPr txBox="1">
            <a:spLocks noChangeArrowheads="1"/>
          </p:cNvSpPr>
          <p:nvPr/>
        </p:nvSpPr>
        <p:spPr bwMode="white">
          <a:xfrm>
            <a:off x="302680" y="1699060"/>
            <a:ext cx="3572395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ts val="600"/>
              </a:spcBef>
              <a:buClr>
                <a:srgbClr val="000000"/>
              </a:buClr>
              <a:defRPr/>
            </a:pPr>
            <a:r>
              <a:rPr lang="es-MX" altLang="es-MX" sz="1400" b="1" kern="0" dirty="0">
                <a:solidFill>
                  <a:prstClr val="black"/>
                </a:solidFill>
              </a:rPr>
              <a:t>B8. ¿</a:t>
            </a:r>
            <a:r>
              <a:rPr lang="es-MX" altLang="es-MX" sz="1200" b="1" kern="0" dirty="0">
                <a:solidFill>
                  <a:prstClr val="black"/>
                </a:solidFill>
              </a:rPr>
              <a:t>El uso de la tecnología depende de acuerdos de licencia de otras patentes</a:t>
            </a:r>
            <a:r>
              <a:rPr lang="es-MX" altLang="es-MX" sz="1400" b="1" kern="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12" name="Tekstboks 7"/>
          <p:cNvSpPr txBox="1"/>
          <p:nvPr/>
        </p:nvSpPr>
        <p:spPr bwMode="auto">
          <a:xfrm>
            <a:off x="310878" y="2190923"/>
            <a:ext cx="3564198" cy="24622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177800" indent="-177800" fontAlgn="auto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Depende de amplios acuerdos de licencia con los competidores.</a:t>
            </a:r>
          </a:p>
          <a:p>
            <a:pPr marL="177800" indent="-177800" fontAlgn="auto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Depende de algunos acuerdos de licencia con los competidores.</a:t>
            </a:r>
          </a:p>
          <a:p>
            <a:pPr marL="177800" indent="-177800" fontAlgn="auto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No depende de ningún acuerdo de licencia con los competidores.</a:t>
            </a:r>
          </a:p>
          <a:p>
            <a:pPr marL="177800" indent="-177800" fontAlgn="auto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Depende de acuerdos de licencia, pero no con los competidores.</a:t>
            </a:r>
          </a:p>
          <a:p>
            <a:pPr marL="177800" indent="-177800" fontAlgn="auto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400" b="1" i="1" kern="0" dirty="0">
                <a:ln w="3175">
                  <a:noFill/>
                </a:ln>
                <a:solidFill>
                  <a:srgbClr val="006600"/>
                </a:solidFill>
                <a:latin typeface="Arial" pitchFamily="34" charset="0"/>
                <a:cs typeface="Arial"/>
              </a:rPr>
              <a:t>Es independiente de los acuerdos de licencia de los competidores.</a:t>
            </a:r>
          </a:p>
        </p:txBody>
      </p:sp>
      <p:sp>
        <p:nvSpPr>
          <p:cNvPr id="13" name="Text Box 30"/>
          <p:cNvSpPr txBox="1">
            <a:spLocks noChangeArrowheads="1"/>
          </p:cNvSpPr>
          <p:nvPr/>
        </p:nvSpPr>
        <p:spPr bwMode="white">
          <a:xfrm>
            <a:off x="615615" y="1365735"/>
            <a:ext cx="2946526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ts val="600"/>
              </a:spcBef>
              <a:buClr>
                <a:srgbClr val="000000"/>
              </a:buClr>
              <a:defRPr/>
            </a:pPr>
            <a:r>
              <a:rPr lang="es-MX" altLang="es-MX" sz="1400" b="1" u="sng" kern="0" dirty="0">
                <a:solidFill>
                  <a:prstClr val="black"/>
                </a:solidFill>
              </a:rPr>
              <a:t>VARIABLE IPSCORE 2.2</a:t>
            </a:r>
            <a:r>
              <a:rPr lang="es-MX" sz="1100" u="sng" baseline="30000" dirty="0">
                <a:solidFill>
                  <a:prstClr val="black"/>
                </a:solidFill>
                <a:latin typeface="Arial" panose="020B0604020202020204" pitchFamily="34" charset="0"/>
              </a:rPr>
              <a:t>®</a:t>
            </a:r>
            <a:endParaRPr lang="es-MX" altLang="es-MX" sz="1100" b="1" u="sng" kern="0" baseline="30000" dirty="0">
              <a:solidFill>
                <a:prstClr val="black"/>
              </a:solidFill>
            </a:endParaRPr>
          </a:p>
        </p:txBody>
      </p:sp>
      <p:sp>
        <p:nvSpPr>
          <p:cNvPr id="9" name="Tekstboks 7"/>
          <p:cNvSpPr txBox="1"/>
          <p:nvPr/>
        </p:nvSpPr>
        <p:spPr bwMode="auto">
          <a:xfrm>
            <a:off x="138019" y="4653136"/>
            <a:ext cx="3915366" cy="173893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s-MX" sz="1400" b="1" kern="0" dirty="0">
                <a:ln w="3175">
                  <a:noFill/>
                </a:ln>
                <a:solidFill>
                  <a:sysClr val="windowText" lastClr="000000"/>
                </a:solidFill>
                <a:latin typeface="Arial" pitchFamily="34" charset="0"/>
                <a:cs typeface="Arial"/>
              </a:rPr>
              <a:t>ACCIONES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solidFill>
                  <a:sysClr val="windowText" lastClr="000000"/>
                </a:solidFill>
                <a:latin typeface="Arial" pitchFamily="34" charset="0"/>
                <a:cs typeface="Arial"/>
              </a:rPr>
              <a:t>Identificar los elementos básicos de las reivindicaciones de la patente.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solidFill>
                  <a:sysClr val="windowText" lastClr="000000"/>
                </a:solidFill>
                <a:latin typeface="Arial" pitchFamily="34" charset="0"/>
                <a:cs typeface="Arial"/>
              </a:rPr>
              <a:t>Identificar si son de uso libre o dependen de otras patentes.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solidFill>
                  <a:sysClr val="windowText" lastClr="000000"/>
                </a:solidFill>
                <a:latin typeface="Arial" pitchFamily="34" charset="0"/>
                <a:cs typeface="Arial"/>
              </a:rPr>
              <a:t>Revisar acuerdos de licenciamiento de la empresa.</a:t>
            </a:r>
          </a:p>
        </p:txBody>
      </p:sp>
      <p:grpSp>
        <p:nvGrpSpPr>
          <p:cNvPr id="7" name="6157 Grupo"/>
          <p:cNvGrpSpPr/>
          <p:nvPr/>
        </p:nvGrpSpPr>
        <p:grpSpPr>
          <a:xfrm>
            <a:off x="4362043" y="1846565"/>
            <a:ext cx="4551286" cy="4109105"/>
            <a:chOff x="4292463" y="1490881"/>
            <a:chExt cx="4551286" cy="4109105"/>
          </a:xfrm>
        </p:grpSpPr>
        <p:sp>
          <p:nvSpPr>
            <p:cNvPr id="14" name="Tekstboks 7"/>
            <p:cNvSpPr txBox="1"/>
            <p:nvPr/>
          </p:nvSpPr>
          <p:spPr bwMode="auto">
            <a:xfrm>
              <a:off x="4292463" y="1490881"/>
              <a:ext cx="4551286" cy="646331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La Patente utiliza elementos básicos: bacterias, vegetales, algas y poliéteres, entre otros como la goma xantana, pectina, polietilenglicol y polialcohol vinílico.</a:t>
              </a:r>
            </a:p>
          </p:txBody>
        </p:sp>
        <p:sp>
          <p:nvSpPr>
            <p:cNvPr id="15" name="Tekstboks 7"/>
            <p:cNvSpPr txBox="1"/>
            <p:nvPr/>
          </p:nvSpPr>
          <p:spPr bwMode="auto">
            <a:xfrm>
              <a:off x="4292463" y="4153436"/>
              <a:ext cx="4551286" cy="14465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fontAlgn="auto">
                <a:spcBef>
                  <a:spcPts val="600"/>
                </a:spcBef>
                <a:spcAft>
                  <a:spcPts val="0"/>
                </a:spcAft>
                <a:defRPr/>
              </a:pPr>
              <a:endParaRPr lang="es-MX" sz="1400" kern="0" dirty="0">
                <a:ln w="3175">
                  <a:noFill/>
                </a:ln>
                <a:solidFill>
                  <a:sysClr val="windowText" lastClr="000000"/>
                </a:solidFill>
                <a:latin typeface="Arial" pitchFamily="34" charset="0"/>
                <a:cs typeface="Arial"/>
              </a:endParaRP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Además, J&amp;J posee los derechos absolutos de la Patente en estudio.</a:t>
              </a:r>
            </a:p>
            <a:p>
              <a:pPr marL="87313" indent="-87313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b="1" i="1" kern="0" dirty="0">
                  <a:ln w="3175">
                    <a:noFill/>
                  </a:ln>
                  <a:solidFill>
                    <a:srgbClr val="006600"/>
                  </a:solidFill>
                  <a:latin typeface="Arial" pitchFamily="34" charset="0"/>
                  <a:cs typeface="Arial"/>
                </a:rPr>
                <a:t>Por ello, la variable podría calificarse con el número 5 de la escala ya que la patente no depende de ningún acuerdo de licenciamiento.</a:t>
              </a:r>
            </a:p>
          </p:txBody>
        </p:sp>
        <p:grpSp>
          <p:nvGrpSpPr>
            <p:cNvPr id="8" name="6156 Grupo"/>
            <p:cNvGrpSpPr/>
            <p:nvPr/>
          </p:nvGrpSpPr>
          <p:grpSpPr>
            <a:xfrm>
              <a:off x="4615822" y="2852083"/>
              <a:ext cx="3904568" cy="1405367"/>
              <a:chOff x="4615822" y="3057451"/>
              <a:chExt cx="3904568" cy="1701601"/>
            </a:xfrm>
          </p:grpSpPr>
          <p:grpSp>
            <p:nvGrpSpPr>
              <p:cNvPr id="16" name="6155 Grupo"/>
              <p:cNvGrpSpPr/>
              <p:nvPr/>
            </p:nvGrpSpPr>
            <p:grpSpPr>
              <a:xfrm>
                <a:off x="4615822" y="3057451"/>
                <a:ext cx="3904568" cy="1701601"/>
                <a:chOff x="4615822" y="3057451"/>
                <a:chExt cx="3904568" cy="1701601"/>
              </a:xfrm>
            </p:grpSpPr>
            <p:sp>
              <p:nvSpPr>
                <p:cNvPr id="27" name="Freeform 6"/>
                <p:cNvSpPr>
                  <a:spLocks/>
                </p:cNvSpPr>
                <p:nvPr/>
              </p:nvSpPr>
              <p:spPr bwMode="auto">
                <a:xfrm>
                  <a:off x="6626407" y="3145997"/>
                  <a:ext cx="1693870" cy="738573"/>
                </a:xfrm>
                <a:custGeom>
                  <a:avLst/>
                  <a:gdLst>
                    <a:gd name="T0" fmla="*/ 0 w 8960"/>
                    <a:gd name="T1" fmla="*/ 0 h 8960"/>
                    <a:gd name="T2" fmla="*/ 8960 w 8960"/>
                    <a:gd name="T3" fmla="*/ 8960 h 8960"/>
                    <a:gd name="T4" fmla="*/ 0 w 8960"/>
                    <a:gd name="T5" fmla="*/ 8960 h 8960"/>
                    <a:gd name="T6" fmla="*/ 0 w 8960"/>
                    <a:gd name="T7" fmla="*/ 0 h 8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960" h="8960">
                      <a:moveTo>
                        <a:pt x="0" y="0"/>
                      </a:moveTo>
                      <a:cubicBezTo>
                        <a:pt x="4949" y="0"/>
                        <a:pt x="8960" y="4012"/>
                        <a:pt x="8960" y="8960"/>
                      </a:cubicBezTo>
                      <a:lnTo>
                        <a:pt x="0" y="89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BBB59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28" name="Freeform 7"/>
                <p:cNvSpPr>
                  <a:spLocks/>
                </p:cNvSpPr>
                <p:nvPr/>
              </p:nvSpPr>
              <p:spPr bwMode="auto">
                <a:xfrm>
                  <a:off x="6626407" y="3145997"/>
                  <a:ext cx="1693870" cy="737887"/>
                </a:xfrm>
                <a:custGeom>
                  <a:avLst/>
                  <a:gdLst>
                    <a:gd name="T0" fmla="*/ 0 w 8960"/>
                    <a:gd name="T1" fmla="*/ 0 h 8960"/>
                    <a:gd name="T2" fmla="*/ 8960 w 8960"/>
                    <a:gd name="T3" fmla="*/ 8960 h 8960"/>
                    <a:gd name="T4" fmla="*/ 0 w 8960"/>
                    <a:gd name="T5" fmla="*/ 8960 h 8960"/>
                    <a:gd name="T6" fmla="*/ 0 w 8960"/>
                    <a:gd name="T7" fmla="*/ 0 h 8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960" h="8960">
                      <a:moveTo>
                        <a:pt x="0" y="0"/>
                      </a:moveTo>
                      <a:cubicBezTo>
                        <a:pt x="4949" y="0"/>
                        <a:pt x="8960" y="4012"/>
                        <a:pt x="8960" y="8960"/>
                      </a:cubicBezTo>
                      <a:lnTo>
                        <a:pt x="0" y="89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29" name="Freeform 8"/>
                <p:cNvSpPr>
                  <a:spLocks/>
                </p:cNvSpPr>
                <p:nvPr/>
              </p:nvSpPr>
              <p:spPr bwMode="auto">
                <a:xfrm>
                  <a:off x="6626407" y="3933992"/>
                  <a:ext cx="1693870" cy="737887"/>
                </a:xfrm>
                <a:custGeom>
                  <a:avLst/>
                  <a:gdLst>
                    <a:gd name="T0" fmla="*/ 8960 w 8960"/>
                    <a:gd name="T1" fmla="*/ 0 h 8960"/>
                    <a:gd name="T2" fmla="*/ 0 w 8960"/>
                    <a:gd name="T3" fmla="*/ 8960 h 8960"/>
                    <a:gd name="T4" fmla="*/ 0 w 8960"/>
                    <a:gd name="T5" fmla="*/ 0 h 8960"/>
                    <a:gd name="T6" fmla="*/ 8960 w 8960"/>
                    <a:gd name="T7" fmla="*/ 0 h 8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960" h="8960">
                      <a:moveTo>
                        <a:pt x="8960" y="0"/>
                      </a:moveTo>
                      <a:cubicBezTo>
                        <a:pt x="8960" y="4949"/>
                        <a:pt x="4949" y="8960"/>
                        <a:pt x="0" y="8960"/>
                      </a:cubicBezTo>
                      <a:lnTo>
                        <a:pt x="0" y="0"/>
                      </a:lnTo>
                      <a:lnTo>
                        <a:pt x="8960" y="0"/>
                      </a:lnTo>
                      <a:close/>
                    </a:path>
                  </a:pathLst>
                </a:custGeom>
                <a:solidFill>
                  <a:srgbClr val="5CB37C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30" name="Freeform 9"/>
                <p:cNvSpPr>
                  <a:spLocks/>
                </p:cNvSpPr>
                <p:nvPr/>
              </p:nvSpPr>
              <p:spPr bwMode="auto">
                <a:xfrm>
                  <a:off x="6626407" y="3933305"/>
                  <a:ext cx="1693870" cy="738573"/>
                </a:xfrm>
                <a:custGeom>
                  <a:avLst/>
                  <a:gdLst>
                    <a:gd name="T0" fmla="*/ 8960 w 8960"/>
                    <a:gd name="T1" fmla="*/ 0 h 8960"/>
                    <a:gd name="T2" fmla="*/ 0 w 8960"/>
                    <a:gd name="T3" fmla="*/ 8960 h 8960"/>
                    <a:gd name="T4" fmla="*/ 0 w 8960"/>
                    <a:gd name="T5" fmla="*/ 0 h 8960"/>
                    <a:gd name="T6" fmla="*/ 8960 w 8960"/>
                    <a:gd name="T7" fmla="*/ 0 h 8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960" h="8960">
                      <a:moveTo>
                        <a:pt x="8960" y="0"/>
                      </a:moveTo>
                      <a:cubicBezTo>
                        <a:pt x="8960" y="4949"/>
                        <a:pt x="4949" y="8960"/>
                        <a:pt x="0" y="8960"/>
                      </a:cubicBezTo>
                      <a:lnTo>
                        <a:pt x="0" y="0"/>
                      </a:lnTo>
                      <a:lnTo>
                        <a:pt x="8960" y="0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31" name="Freeform 10"/>
                <p:cNvSpPr>
                  <a:spLocks/>
                </p:cNvSpPr>
                <p:nvPr/>
              </p:nvSpPr>
              <p:spPr bwMode="auto">
                <a:xfrm>
                  <a:off x="4819087" y="3933992"/>
                  <a:ext cx="1693870" cy="737887"/>
                </a:xfrm>
                <a:custGeom>
                  <a:avLst/>
                  <a:gdLst>
                    <a:gd name="T0" fmla="*/ 8960 w 8960"/>
                    <a:gd name="T1" fmla="*/ 8960 h 8960"/>
                    <a:gd name="T2" fmla="*/ 0 w 8960"/>
                    <a:gd name="T3" fmla="*/ 0 h 8960"/>
                    <a:gd name="T4" fmla="*/ 8960 w 8960"/>
                    <a:gd name="T5" fmla="*/ 0 h 8960"/>
                    <a:gd name="T6" fmla="*/ 8960 w 8960"/>
                    <a:gd name="T7" fmla="*/ 8960 h 8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960" h="8960">
                      <a:moveTo>
                        <a:pt x="8960" y="8960"/>
                      </a:moveTo>
                      <a:cubicBezTo>
                        <a:pt x="4012" y="8960"/>
                        <a:pt x="0" y="4949"/>
                        <a:pt x="0" y="0"/>
                      </a:cubicBezTo>
                      <a:lnTo>
                        <a:pt x="8960" y="0"/>
                      </a:lnTo>
                      <a:lnTo>
                        <a:pt x="8960" y="8960"/>
                      </a:lnTo>
                      <a:close/>
                    </a:path>
                  </a:pathLst>
                </a:custGeom>
                <a:solidFill>
                  <a:srgbClr val="608CAB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6144" name="Freeform 11"/>
                <p:cNvSpPr>
                  <a:spLocks/>
                </p:cNvSpPr>
                <p:nvPr/>
              </p:nvSpPr>
              <p:spPr bwMode="auto">
                <a:xfrm>
                  <a:off x="4819087" y="3933305"/>
                  <a:ext cx="1693870" cy="738573"/>
                </a:xfrm>
                <a:custGeom>
                  <a:avLst/>
                  <a:gdLst>
                    <a:gd name="T0" fmla="*/ 8960 w 8960"/>
                    <a:gd name="T1" fmla="*/ 8960 h 8960"/>
                    <a:gd name="T2" fmla="*/ 0 w 8960"/>
                    <a:gd name="T3" fmla="*/ 0 h 8960"/>
                    <a:gd name="T4" fmla="*/ 8960 w 8960"/>
                    <a:gd name="T5" fmla="*/ 0 h 8960"/>
                    <a:gd name="T6" fmla="*/ 8960 w 8960"/>
                    <a:gd name="T7" fmla="*/ 8960 h 8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960" h="8960">
                      <a:moveTo>
                        <a:pt x="8960" y="8960"/>
                      </a:moveTo>
                      <a:cubicBezTo>
                        <a:pt x="4012" y="8960"/>
                        <a:pt x="0" y="4949"/>
                        <a:pt x="0" y="0"/>
                      </a:cubicBezTo>
                      <a:lnTo>
                        <a:pt x="8960" y="0"/>
                      </a:lnTo>
                      <a:lnTo>
                        <a:pt x="8960" y="8960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6145" name="Freeform 12"/>
                <p:cNvSpPr>
                  <a:spLocks/>
                </p:cNvSpPr>
                <p:nvPr/>
              </p:nvSpPr>
              <p:spPr bwMode="auto">
                <a:xfrm>
                  <a:off x="4819087" y="3145997"/>
                  <a:ext cx="1693870" cy="738573"/>
                </a:xfrm>
                <a:custGeom>
                  <a:avLst/>
                  <a:gdLst>
                    <a:gd name="T0" fmla="*/ 0 w 17920"/>
                    <a:gd name="T1" fmla="*/ 17920 h 17920"/>
                    <a:gd name="T2" fmla="*/ 17920 w 17920"/>
                    <a:gd name="T3" fmla="*/ 0 h 17920"/>
                    <a:gd name="T4" fmla="*/ 17920 w 17920"/>
                    <a:gd name="T5" fmla="*/ 17920 h 17920"/>
                    <a:gd name="T6" fmla="*/ 0 w 17920"/>
                    <a:gd name="T7" fmla="*/ 17920 h 179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920" h="17920">
                      <a:moveTo>
                        <a:pt x="0" y="17920"/>
                      </a:moveTo>
                      <a:cubicBezTo>
                        <a:pt x="0" y="8024"/>
                        <a:pt x="8024" y="0"/>
                        <a:pt x="17920" y="0"/>
                      </a:cubicBezTo>
                      <a:lnTo>
                        <a:pt x="17920" y="17920"/>
                      </a:lnTo>
                      <a:lnTo>
                        <a:pt x="0" y="17920"/>
                      </a:lnTo>
                      <a:close/>
                    </a:path>
                  </a:pathLst>
                </a:custGeom>
                <a:solidFill>
                  <a:srgbClr val="8064A2"/>
                </a:solidFill>
                <a:ln w="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6147" name="Freeform 13"/>
                <p:cNvSpPr>
                  <a:spLocks/>
                </p:cNvSpPr>
                <p:nvPr/>
              </p:nvSpPr>
              <p:spPr bwMode="auto">
                <a:xfrm>
                  <a:off x="4819087" y="3145997"/>
                  <a:ext cx="1693870" cy="737887"/>
                </a:xfrm>
                <a:custGeom>
                  <a:avLst/>
                  <a:gdLst>
                    <a:gd name="T0" fmla="*/ 0 w 17920"/>
                    <a:gd name="T1" fmla="*/ 17920 h 17920"/>
                    <a:gd name="T2" fmla="*/ 17920 w 17920"/>
                    <a:gd name="T3" fmla="*/ 0 h 17920"/>
                    <a:gd name="T4" fmla="*/ 17920 w 17920"/>
                    <a:gd name="T5" fmla="*/ 17920 h 17920"/>
                    <a:gd name="T6" fmla="*/ 0 w 17920"/>
                    <a:gd name="T7" fmla="*/ 17920 h 179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920" h="17920">
                      <a:moveTo>
                        <a:pt x="0" y="17920"/>
                      </a:moveTo>
                      <a:cubicBezTo>
                        <a:pt x="0" y="8024"/>
                        <a:pt x="8024" y="0"/>
                        <a:pt x="17920" y="0"/>
                      </a:cubicBezTo>
                      <a:lnTo>
                        <a:pt x="17920" y="17920"/>
                      </a:lnTo>
                      <a:lnTo>
                        <a:pt x="0" y="17920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6148" name="Freeform 14"/>
                <p:cNvSpPr>
                  <a:spLocks/>
                </p:cNvSpPr>
                <p:nvPr/>
              </p:nvSpPr>
              <p:spPr bwMode="auto">
                <a:xfrm>
                  <a:off x="6624831" y="3110304"/>
                  <a:ext cx="1895559" cy="773580"/>
                </a:xfrm>
                <a:custGeom>
                  <a:avLst/>
                  <a:gdLst>
                    <a:gd name="T0" fmla="*/ 0 w 10028"/>
                    <a:gd name="T1" fmla="*/ 0 h 9385"/>
                    <a:gd name="T2" fmla="*/ 9348 w 10028"/>
                    <a:gd name="T3" fmla="*/ 8541 h 9385"/>
                    <a:gd name="T4" fmla="*/ 10028 w 10028"/>
                    <a:gd name="T5" fmla="*/ 8541 h 9385"/>
                    <a:gd name="T6" fmla="*/ 8874 w 10028"/>
                    <a:gd name="T7" fmla="*/ 9385 h 9385"/>
                    <a:gd name="T8" fmla="*/ 7639 w 10028"/>
                    <a:gd name="T9" fmla="*/ 8541 h 9385"/>
                    <a:gd name="T10" fmla="*/ 8319 w 10028"/>
                    <a:gd name="T11" fmla="*/ 8541 h 9385"/>
                    <a:gd name="T12" fmla="*/ 0 w 10028"/>
                    <a:gd name="T13" fmla="*/ 1024 h 9385"/>
                    <a:gd name="T14" fmla="*/ 0 w 10028"/>
                    <a:gd name="T15" fmla="*/ 0 h 93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028" h="9385">
                      <a:moveTo>
                        <a:pt x="0" y="0"/>
                      </a:moveTo>
                      <a:cubicBezTo>
                        <a:pt x="4857" y="0"/>
                        <a:pt x="8911" y="3705"/>
                        <a:pt x="9348" y="8541"/>
                      </a:cubicBezTo>
                      <a:lnTo>
                        <a:pt x="10028" y="8541"/>
                      </a:lnTo>
                      <a:lnTo>
                        <a:pt x="8874" y="9385"/>
                      </a:lnTo>
                      <a:lnTo>
                        <a:pt x="7639" y="8541"/>
                      </a:lnTo>
                      <a:lnTo>
                        <a:pt x="8319" y="8541"/>
                      </a:lnTo>
                      <a:cubicBezTo>
                        <a:pt x="7886" y="4272"/>
                        <a:pt x="4292" y="1024"/>
                        <a:pt x="0" y="1024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BBB59"/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hilly" dir="t">
                    <a:rot lat="0" lon="0" rev="18480000"/>
                  </a:lightRig>
                </a:scene3d>
                <a:sp3d prstMaterial="clear">
                  <a:bevelT h="635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6149" name="Freeform 15"/>
                <p:cNvSpPr>
                  <a:spLocks/>
                </p:cNvSpPr>
                <p:nvPr/>
              </p:nvSpPr>
              <p:spPr bwMode="auto">
                <a:xfrm>
                  <a:off x="6624831" y="3933305"/>
                  <a:ext cx="1774230" cy="825747"/>
                </a:xfrm>
                <a:custGeom>
                  <a:avLst/>
                  <a:gdLst>
                    <a:gd name="T0" fmla="*/ 9386 w 9386"/>
                    <a:gd name="T1" fmla="*/ 0 h 10028"/>
                    <a:gd name="T2" fmla="*/ 845 w 9386"/>
                    <a:gd name="T3" fmla="*/ 9348 h 10028"/>
                    <a:gd name="T4" fmla="*/ 845 w 9386"/>
                    <a:gd name="T5" fmla="*/ 10028 h 10028"/>
                    <a:gd name="T6" fmla="*/ 0 w 9386"/>
                    <a:gd name="T7" fmla="*/ 8874 h 10028"/>
                    <a:gd name="T8" fmla="*/ 845 w 9386"/>
                    <a:gd name="T9" fmla="*/ 7639 h 10028"/>
                    <a:gd name="T10" fmla="*/ 845 w 9386"/>
                    <a:gd name="T11" fmla="*/ 8319 h 10028"/>
                    <a:gd name="T12" fmla="*/ 8362 w 9386"/>
                    <a:gd name="T13" fmla="*/ 0 h 10028"/>
                    <a:gd name="T14" fmla="*/ 9386 w 9386"/>
                    <a:gd name="T15" fmla="*/ 0 h 100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386" h="10028">
                      <a:moveTo>
                        <a:pt x="9386" y="0"/>
                      </a:moveTo>
                      <a:cubicBezTo>
                        <a:pt x="9386" y="4857"/>
                        <a:pt x="5681" y="8911"/>
                        <a:pt x="845" y="9348"/>
                      </a:cubicBezTo>
                      <a:lnTo>
                        <a:pt x="845" y="10028"/>
                      </a:lnTo>
                      <a:lnTo>
                        <a:pt x="0" y="8874"/>
                      </a:lnTo>
                      <a:lnTo>
                        <a:pt x="845" y="7639"/>
                      </a:lnTo>
                      <a:lnTo>
                        <a:pt x="845" y="8319"/>
                      </a:lnTo>
                      <a:cubicBezTo>
                        <a:pt x="5114" y="7886"/>
                        <a:pt x="8362" y="4292"/>
                        <a:pt x="8362" y="0"/>
                      </a:cubicBezTo>
                      <a:lnTo>
                        <a:pt x="9386" y="0"/>
                      </a:lnTo>
                      <a:close/>
                    </a:path>
                  </a:pathLst>
                </a:custGeom>
                <a:solidFill>
                  <a:srgbClr val="5CB37C"/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hilly" dir="t">
                    <a:rot lat="0" lon="0" rev="18480000"/>
                  </a:lightRig>
                </a:scene3d>
                <a:sp3d prstMaterial="clear">
                  <a:bevelT h="635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6150" name="Freeform 16"/>
                <p:cNvSpPr>
                  <a:spLocks/>
                </p:cNvSpPr>
                <p:nvPr/>
              </p:nvSpPr>
              <p:spPr bwMode="auto">
                <a:xfrm>
                  <a:off x="4615822" y="3933305"/>
                  <a:ext cx="1895559" cy="772893"/>
                </a:xfrm>
                <a:custGeom>
                  <a:avLst/>
                  <a:gdLst>
                    <a:gd name="T0" fmla="*/ 10027 w 10027"/>
                    <a:gd name="T1" fmla="*/ 9386 h 9386"/>
                    <a:gd name="T2" fmla="*/ 680 w 10027"/>
                    <a:gd name="T3" fmla="*/ 845 h 9386"/>
                    <a:gd name="T4" fmla="*/ 0 w 10027"/>
                    <a:gd name="T5" fmla="*/ 845 h 9386"/>
                    <a:gd name="T6" fmla="*/ 1154 w 10027"/>
                    <a:gd name="T7" fmla="*/ 0 h 9386"/>
                    <a:gd name="T8" fmla="*/ 2389 w 10027"/>
                    <a:gd name="T9" fmla="*/ 845 h 9386"/>
                    <a:gd name="T10" fmla="*/ 1709 w 10027"/>
                    <a:gd name="T11" fmla="*/ 845 h 9386"/>
                    <a:gd name="T12" fmla="*/ 10027 w 10027"/>
                    <a:gd name="T13" fmla="*/ 8362 h 9386"/>
                    <a:gd name="T14" fmla="*/ 10027 w 10027"/>
                    <a:gd name="T15" fmla="*/ 9386 h 9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027" h="9386">
                      <a:moveTo>
                        <a:pt x="10027" y="9386"/>
                      </a:moveTo>
                      <a:cubicBezTo>
                        <a:pt x="5171" y="9386"/>
                        <a:pt x="1117" y="5681"/>
                        <a:pt x="680" y="845"/>
                      </a:cubicBezTo>
                      <a:lnTo>
                        <a:pt x="0" y="845"/>
                      </a:lnTo>
                      <a:lnTo>
                        <a:pt x="1154" y="0"/>
                      </a:lnTo>
                      <a:lnTo>
                        <a:pt x="2389" y="845"/>
                      </a:lnTo>
                      <a:lnTo>
                        <a:pt x="1709" y="845"/>
                      </a:lnTo>
                      <a:cubicBezTo>
                        <a:pt x="2142" y="5114"/>
                        <a:pt x="5736" y="8362"/>
                        <a:pt x="10027" y="8362"/>
                      </a:cubicBezTo>
                      <a:lnTo>
                        <a:pt x="10027" y="9386"/>
                      </a:lnTo>
                      <a:close/>
                    </a:path>
                  </a:pathLst>
                </a:custGeom>
                <a:solidFill>
                  <a:srgbClr val="608CAB"/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hilly" dir="t">
                    <a:rot lat="0" lon="0" rev="18480000"/>
                  </a:lightRig>
                </a:scene3d>
                <a:sp3d prstMaterial="clear">
                  <a:bevelT h="635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6151" name="Freeform 17"/>
                <p:cNvSpPr>
                  <a:spLocks/>
                </p:cNvSpPr>
                <p:nvPr/>
              </p:nvSpPr>
              <p:spPr bwMode="auto">
                <a:xfrm>
                  <a:off x="4737150" y="3057451"/>
                  <a:ext cx="1774230" cy="826433"/>
                </a:xfrm>
                <a:custGeom>
                  <a:avLst/>
                  <a:gdLst>
                    <a:gd name="T0" fmla="*/ 0 w 18771"/>
                    <a:gd name="T1" fmla="*/ 20055 h 20055"/>
                    <a:gd name="T2" fmla="*/ 17083 w 18771"/>
                    <a:gd name="T3" fmla="*/ 1361 h 20055"/>
                    <a:gd name="T4" fmla="*/ 17083 w 18771"/>
                    <a:gd name="T5" fmla="*/ 0 h 20055"/>
                    <a:gd name="T6" fmla="*/ 18771 w 18771"/>
                    <a:gd name="T7" fmla="*/ 2308 h 20055"/>
                    <a:gd name="T8" fmla="*/ 17083 w 18771"/>
                    <a:gd name="T9" fmla="*/ 4778 h 20055"/>
                    <a:gd name="T10" fmla="*/ 17083 w 18771"/>
                    <a:gd name="T11" fmla="*/ 3418 h 20055"/>
                    <a:gd name="T12" fmla="*/ 2048 w 18771"/>
                    <a:gd name="T13" fmla="*/ 20055 h 20055"/>
                    <a:gd name="T14" fmla="*/ 0 w 18771"/>
                    <a:gd name="T15" fmla="*/ 20055 h 200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771" h="20055">
                      <a:moveTo>
                        <a:pt x="0" y="20055"/>
                      </a:moveTo>
                      <a:cubicBezTo>
                        <a:pt x="0" y="10343"/>
                        <a:pt x="7410" y="2234"/>
                        <a:pt x="17083" y="1361"/>
                      </a:cubicBezTo>
                      <a:lnTo>
                        <a:pt x="17083" y="0"/>
                      </a:lnTo>
                      <a:lnTo>
                        <a:pt x="18771" y="2308"/>
                      </a:lnTo>
                      <a:lnTo>
                        <a:pt x="17083" y="4778"/>
                      </a:lnTo>
                      <a:lnTo>
                        <a:pt x="17083" y="3418"/>
                      </a:lnTo>
                      <a:cubicBezTo>
                        <a:pt x="8545" y="4284"/>
                        <a:pt x="2048" y="11473"/>
                        <a:pt x="2048" y="20055"/>
                      </a:cubicBezTo>
                      <a:lnTo>
                        <a:pt x="0" y="20055"/>
                      </a:lnTo>
                      <a:close/>
                    </a:path>
                  </a:pathLst>
                </a:custGeom>
                <a:solidFill>
                  <a:srgbClr val="8064A2"/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hilly" dir="t">
                    <a:rot lat="0" lon="0" rev="18480000"/>
                  </a:lightRig>
                </a:scene3d>
                <a:sp3d prstMaterial="clear">
                  <a:bevelT h="635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 sz="1400"/>
                </a:p>
              </p:txBody>
            </p:sp>
            <p:sp>
              <p:nvSpPr>
                <p:cNvPr id="6153" name="6152 Elipse"/>
                <p:cNvSpPr/>
                <p:nvPr/>
              </p:nvSpPr>
              <p:spPr>
                <a:xfrm>
                  <a:off x="4641222" y="3066053"/>
                  <a:ext cx="3853768" cy="1650078"/>
                </a:xfrm>
                <a:prstGeom prst="ellipse">
                  <a:avLst/>
                </a:prstGeom>
                <a:solidFill>
                  <a:schemeClr val="bg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400"/>
                </a:p>
              </p:txBody>
            </p:sp>
          </p:grpSp>
          <p:sp>
            <p:nvSpPr>
              <p:cNvPr id="40" name="Rectangle 11"/>
              <p:cNvSpPr>
                <a:spLocks noChangeArrowheads="1"/>
              </p:cNvSpPr>
              <p:nvPr/>
            </p:nvSpPr>
            <p:spPr bwMode="auto">
              <a:xfrm>
                <a:off x="6792998" y="3353579"/>
                <a:ext cx="924959" cy="521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Productos químicos</a:t>
                </a:r>
                <a:endPara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" name="Rectangle 11"/>
              <p:cNvSpPr>
                <a:spLocks noChangeArrowheads="1"/>
              </p:cNvSpPr>
              <p:nvPr/>
            </p:nvSpPr>
            <p:spPr bwMode="auto">
              <a:xfrm>
                <a:off x="6727166" y="4026679"/>
                <a:ext cx="1056624" cy="521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Compuesto químicos</a:t>
                </a:r>
                <a:endPara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4" name="Rectangle 11"/>
              <p:cNvSpPr>
                <a:spLocks noChangeArrowheads="1"/>
              </p:cNvSpPr>
              <p:nvPr/>
            </p:nvSpPr>
            <p:spPr bwMode="auto">
              <a:xfrm>
                <a:off x="5330166" y="4026679"/>
                <a:ext cx="1056624" cy="521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Principio activo </a:t>
                </a:r>
                <a:endPara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5" name="Rectangle 11"/>
              <p:cNvSpPr>
                <a:spLocks noChangeArrowheads="1"/>
              </p:cNvSpPr>
              <p:nvPr/>
            </p:nvSpPr>
            <p:spPr bwMode="auto">
              <a:xfrm>
                <a:off x="5279368" y="3353579"/>
                <a:ext cx="1158222" cy="521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Formulaciones galénicas</a:t>
                </a:r>
                <a:endPara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sp>
          <p:nvSpPr>
            <p:cNvPr id="47" name="Rectangle 44"/>
            <p:cNvSpPr>
              <a:spLocks noChangeArrowheads="1"/>
            </p:cNvSpPr>
            <p:nvPr/>
          </p:nvSpPr>
          <p:spPr bwMode="auto">
            <a:xfrm>
              <a:off x="4636704" y="2582320"/>
              <a:ext cx="4042152" cy="257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36000" rIns="0" bIns="3600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MX" altLang="es-MX" sz="1200" b="1" u="sng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MATERIAL QUÍMICO Y MÉDICO PATENTABLE</a:t>
              </a:r>
            </a:p>
          </p:txBody>
        </p:sp>
      </p:grpSp>
      <p:sp>
        <p:nvSpPr>
          <p:cNvPr id="36" name="35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Dependencia de otras patentes: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Identificar si la comercialización y/o venta de la tecnología depende de otros derechos de PI de otras empresas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39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26498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52000" y="56347"/>
            <a:ext cx="8640000" cy="94462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spcAft>
                <a:spcPct val="0"/>
              </a:spcAft>
              <a:defRPr/>
            </a:pPr>
            <a:r>
              <a:rPr lang="es-ES" sz="2400" b="1" i="1" dirty="0">
                <a:solidFill>
                  <a:srgbClr val="FFFFFF"/>
                </a:solidFill>
              </a:rPr>
              <a:t>Evaluación vs. Valuación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13267" y="1389944"/>
            <a:ext cx="1224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i="1" dirty="0"/>
              <a:t>Evaluar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468489" y="1940278"/>
            <a:ext cx="3419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/>
              <a:t>Def</a:t>
            </a:r>
            <a:r>
              <a:rPr lang="es-ES" sz="2000" dirty="0"/>
              <a:t>. Señalar el valor de algo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808566" y="2434168"/>
            <a:ext cx="5856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es-ES" sz="2000" dirty="0"/>
              <a:t>Estimar, Apreciar, Calcular en valor de algo  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808566" y="2942170"/>
            <a:ext cx="769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es-ES" sz="2000" dirty="0"/>
              <a:t>Eje. Evalúo los daños de la seguía en varios millones de pesos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808566" y="3421950"/>
            <a:ext cx="8366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es-ES" sz="2000" dirty="0"/>
              <a:t>Evaluar los conocimientos , aptitudes y rendimientos de los alumnos.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440270" y="4207935"/>
            <a:ext cx="1112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i="1" dirty="0"/>
              <a:t>Valuar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468489" y="4875389"/>
            <a:ext cx="35621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/>
              <a:t>Def</a:t>
            </a:r>
            <a:r>
              <a:rPr lang="es-ES" sz="2000" dirty="0"/>
              <a:t>. Señalar el precio de algo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808566" y="5341056"/>
            <a:ext cx="70265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es-ES" sz="2000" dirty="0"/>
              <a:t>Reconocer, estimar o apreciar el mérito de alguien o algo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808566" y="5820833"/>
            <a:ext cx="6773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es-ES" sz="2000" dirty="0"/>
              <a:t>Eje. Determinar la composición exacta de una solución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702666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884462" y="6413266"/>
            <a:ext cx="25922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2" name="6 Grupo"/>
          <p:cNvGrpSpPr/>
          <p:nvPr/>
        </p:nvGrpSpPr>
        <p:grpSpPr>
          <a:xfrm>
            <a:off x="230672" y="1359308"/>
            <a:ext cx="3716412" cy="5114406"/>
            <a:chOff x="414146" y="1278481"/>
            <a:chExt cx="3716412" cy="5114406"/>
          </a:xfrm>
        </p:grpSpPr>
        <p:grpSp>
          <p:nvGrpSpPr>
            <p:cNvPr id="3" name="7 Grupo"/>
            <p:cNvGrpSpPr/>
            <p:nvPr/>
          </p:nvGrpSpPr>
          <p:grpSpPr>
            <a:xfrm>
              <a:off x="414146" y="1278481"/>
              <a:ext cx="3716412" cy="3337170"/>
              <a:chOff x="351532" y="1278481"/>
              <a:chExt cx="3716412" cy="3337170"/>
            </a:xfrm>
          </p:grpSpPr>
          <p:sp>
            <p:nvSpPr>
              <p:cNvPr id="10" name="9 Rectángulo"/>
              <p:cNvSpPr/>
              <p:nvPr/>
            </p:nvSpPr>
            <p:spPr>
              <a:xfrm>
                <a:off x="351532" y="1588084"/>
                <a:ext cx="3716412" cy="30275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11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6263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B9. ¿La tecnología tiene valor comercial para el cliente?</a:t>
                </a:r>
              </a:p>
            </p:txBody>
          </p:sp>
          <p:sp>
            <p:nvSpPr>
              <p:cNvPr id="12" name="Tekstboks 7"/>
              <p:cNvSpPr txBox="1"/>
              <p:nvPr/>
            </p:nvSpPr>
            <p:spPr bwMode="auto">
              <a:xfrm>
                <a:off x="431738" y="2121266"/>
                <a:ext cx="3564198" cy="2462213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Proporciona una mejora del valor de utilidad pero es muy difícil de comunicar.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Proporciona una mejora del valor de utilidad pero es difícil de comunicar.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Proporciona una mejora del valor de utilidad fácil de comunicar.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Proporciona una mejora del valor de utilidad muy fácil de comunicar.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Proporciona características distintivas utilizables para la comercialización.</a:t>
                </a:r>
              </a:p>
            </p:txBody>
          </p:sp>
          <p:sp>
            <p:nvSpPr>
              <p:cNvPr id="13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" name="Tekstboks 7"/>
            <p:cNvSpPr txBox="1"/>
            <p:nvPr/>
          </p:nvSpPr>
          <p:spPr bwMode="auto">
            <a:xfrm>
              <a:off x="494352" y="4653949"/>
              <a:ext cx="3569648" cy="1738938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Identificar los elementos clave de las reivindicaciones.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Vincular las ventajas señaladas por la patente con su enfoque comercial.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Analizar la estrategia de promoción del producto en el mercado.</a:t>
              </a:r>
            </a:p>
          </p:txBody>
        </p:sp>
      </p:grpSp>
      <p:sp>
        <p:nvSpPr>
          <p:cNvPr id="15" name="Tekstboks 7"/>
          <p:cNvSpPr txBox="1"/>
          <p:nvPr/>
        </p:nvSpPr>
        <p:spPr bwMode="auto">
          <a:xfrm>
            <a:off x="4362043" y="1484454"/>
            <a:ext cx="4551286" cy="1369606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Las reivindicaciones son de carácter técnico: adhesión a la cavidad oral, retención de la mucosa, liberación eficaz de los agentes terapéuticos y </a:t>
            </a:r>
            <a:r>
              <a:rPr lang="es-MX" sz="1400" kern="0" dirty="0" err="1">
                <a:ln w="3175">
                  <a:noFill/>
                </a:ln>
                <a:latin typeface="Arial" pitchFamily="34" charset="0"/>
                <a:cs typeface="Arial"/>
              </a:rPr>
              <a:t>antitusivos</a:t>
            </a: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 y recubrimiento de la mucosa.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A simple vista, resultaría difícil para el consumidor entender las ventajas de la invención (lenguaje técnico).</a:t>
            </a:r>
          </a:p>
        </p:txBody>
      </p:sp>
      <p:sp>
        <p:nvSpPr>
          <p:cNvPr id="45" name="44 Rectángulo redondeado"/>
          <p:cNvSpPr/>
          <p:nvPr/>
        </p:nvSpPr>
        <p:spPr>
          <a:xfrm>
            <a:off x="4483918" y="3109986"/>
            <a:ext cx="2536354" cy="2953921"/>
          </a:xfrm>
          <a:prstGeom prst="roundRect">
            <a:avLst/>
          </a:prstGeom>
          <a:solidFill>
            <a:srgbClr val="C4B798"/>
          </a:solidFill>
          <a:ln>
            <a:noFill/>
          </a:ln>
          <a:effectLst/>
          <a:scene3d>
            <a:camera prst="legacyObliqueBottom"/>
            <a:lightRig rig="legacyFlat3" dir="t"/>
          </a:scene3d>
          <a:sp3d extrusionH="100000" prstMaterial="legacyMatte">
            <a:bevelT w="13500" h="13500" prst="angle"/>
            <a:bevelB w="13500" h="13500" prst="angle"/>
            <a:extrusionClr>
              <a:srgbClr val="C4B798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s-MX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4483918" y="3140968"/>
            <a:ext cx="2536354" cy="3043433"/>
          </a:xfrm>
          <a:prstGeom prst="roundRect">
            <a:avLst>
              <a:gd name="adj" fmla="val 17267"/>
            </a:avLst>
          </a:prstGeom>
          <a:solidFill>
            <a:srgbClr val="EFDFC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7" name="Rectangle 11"/>
          <p:cNvSpPr>
            <a:spLocks noChangeArrowheads="1"/>
          </p:cNvSpPr>
          <p:nvPr/>
        </p:nvSpPr>
        <p:spPr bwMode="auto">
          <a:xfrm>
            <a:off x="4720812" y="3284984"/>
            <a:ext cx="2371468" cy="27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>
              <a:spcBef>
                <a:spcPts val="600"/>
              </a:spcBef>
            </a:pPr>
            <a:r>
              <a:rPr lang="es-MX" altLang="es-MX" sz="1400" b="1" i="1" dirty="0">
                <a:solidFill>
                  <a:schemeClr val="tx2">
                    <a:lumMod val="75000"/>
                  </a:schemeClr>
                </a:solidFill>
              </a:rPr>
              <a:t>Promoción de </a:t>
            </a:r>
            <a:r>
              <a:rPr lang="es-MX" altLang="es-MX" sz="1400" b="1" i="1" dirty="0" err="1">
                <a:solidFill>
                  <a:schemeClr val="tx2">
                    <a:lumMod val="75000"/>
                  </a:schemeClr>
                </a:solidFill>
              </a:rPr>
              <a:t>Listerine</a:t>
            </a:r>
            <a:endParaRPr lang="es-MX" altLang="es-MX" sz="1400" b="1" i="1" dirty="0">
              <a:solidFill>
                <a:schemeClr val="tx2">
                  <a:lumMod val="75000"/>
                </a:schemeClr>
              </a:solidFill>
            </a:endParaRPr>
          </a:p>
          <a:p>
            <a:pPr marL="95250" lvl="0" indent="-952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altLang="es-MX" sz="1400" dirty="0">
                <a:solidFill>
                  <a:srgbClr val="000000"/>
                </a:solidFill>
              </a:rPr>
              <a:t>Tiras que se disuelven al instante.</a:t>
            </a:r>
          </a:p>
          <a:p>
            <a:pPr marL="95250" lvl="0" indent="-952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altLang="es-MX" sz="1400" b="1" i="1" dirty="0">
                <a:solidFill>
                  <a:srgbClr val="00B050"/>
                </a:solidFill>
              </a:rPr>
              <a:t>Refrescan el aliento al matar a 99% de los gérmenes de mal aliento.</a:t>
            </a:r>
          </a:p>
          <a:p>
            <a:pPr marL="95250" lvl="0" indent="-952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altLang="es-MX" sz="1400" dirty="0">
                <a:solidFill>
                  <a:srgbClr val="000000"/>
                </a:solidFill>
              </a:rPr>
              <a:t>Elimina las bacterias para respirar verdaderamente fresco.</a:t>
            </a:r>
          </a:p>
          <a:p>
            <a:pPr marL="95250" lvl="0" indent="-952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altLang="es-MX" sz="1400" dirty="0">
                <a:solidFill>
                  <a:srgbClr val="000000"/>
                </a:solidFill>
              </a:rPr>
              <a:t>Sin Azúcar</a:t>
            </a:r>
          </a:p>
          <a:p>
            <a:pPr marL="95250" lvl="0" indent="-952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altLang="es-MX" sz="1400" dirty="0">
                <a:solidFill>
                  <a:srgbClr val="000000"/>
                </a:solidFill>
              </a:rPr>
              <a:t>Sin Calorías</a:t>
            </a: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>
            <a:off x="4706284" y="2883599"/>
            <a:ext cx="4042152" cy="25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altLang="es-MX" sz="1200" b="1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COMUNICACIÓN DE BENEFICIOS AL CONSUMIDOR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370309"/>
            <a:ext cx="691004" cy="69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kstboks 7"/>
          <p:cNvSpPr txBox="1"/>
          <p:nvPr/>
        </p:nvSpPr>
        <p:spPr bwMode="auto">
          <a:xfrm>
            <a:off x="7164288" y="3570109"/>
            <a:ext cx="1677033" cy="2739211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Pero, a nivel comercial se identifica una facilidad para comunicar sus ventajas.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Lo que le genera 300.0 millones de consumidores en EUA.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Y un </a:t>
            </a:r>
            <a:r>
              <a:rPr lang="es-MX" sz="1400" i="1" kern="0" dirty="0" err="1">
                <a:ln w="3175">
                  <a:noFill/>
                </a:ln>
                <a:latin typeface="Arial" pitchFamily="34" charset="0"/>
                <a:cs typeface="Arial"/>
              </a:rPr>
              <a:t>market</a:t>
            </a: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 share </a:t>
            </a: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del 61.0%.</a:t>
            </a:r>
          </a:p>
        </p:txBody>
      </p:sp>
      <p:sp>
        <p:nvSpPr>
          <p:cNvPr id="52" name="Tekstboks 7"/>
          <p:cNvSpPr txBox="1"/>
          <p:nvPr/>
        </p:nvSpPr>
        <p:spPr bwMode="auto">
          <a:xfrm>
            <a:off x="4362043" y="6311605"/>
            <a:ext cx="4551286" cy="430887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b="1" i="1" kern="0" dirty="0">
                <a:ln w="3175">
                  <a:noFill/>
                </a:ln>
                <a:solidFill>
                  <a:srgbClr val="006600"/>
                </a:solidFill>
                <a:latin typeface="Arial" pitchFamily="34" charset="0"/>
                <a:cs typeface="Arial"/>
              </a:rPr>
              <a:t>Esta variable se calificaría con el número 5 de la escala sobre todo por su efecto sobre los gérmenes.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255121" y="47923"/>
            <a:ext cx="863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Valor comercial para el cliente: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Detectar si la característica clave de la tecnología contribuye al proceso de venta de la empresa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40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006733697"/>
      </p:ext>
    </p:extLst>
  </p:cSld>
  <p:clrMapOvr>
    <a:masterClrMapping/>
  </p:clrMapOvr>
  <p:transition xmlns:p14="http://schemas.microsoft.com/office/powerpoint/2010/main" spd="slow"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0 Grupo"/>
          <p:cNvGrpSpPr/>
          <p:nvPr/>
        </p:nvGrpSpPr>
        <p:grpSpPr>
          <a:xfrm>
            <a:off x="162160" y="1842846"/>
            <a:ext cx="5834701" cy="4322458"/>
            <a:chOff x="220216" y="1740069"/>
            <a:chExt cx="5834701" cy="4322458"/>
          </a:xfrm>
        </p:grpSpPr>
        <p:grpSp>
          <p:nvGrpSpPr>
            <p:cNvPr id="3" name="4 Grupo"/>
            <p:cNvGrpSpPr/>
            <p:nvPr/>
          </p:nvGrpSpPr>
          <p:grpSpPr>
            <a:xfrm>
              <a:off x="1688678" y="2247900"/>
              <a:ext cx="3218289" cy="3143250"/>
              <a:chOff x="2963436" y="2247900"/>
              <a:chExt cx="3218289" cy="3143250"/>
            </a:xfrm>
          </p:grpSpPr>
          <p:cxnSp>
            <p:nvCxnSpPr>
              <p:cNvPr id="26" name="25 Conector recto"/>
              <p:cNvCxnSpPr/>
              <p:nvPr/>
            </p:nvCxnSpPr>
            <p:spPr>
              <a:xfrm flipV="1">
                <a:off x="4576618" y="3588544"/>
                <a:ext cx="1605107" cy="28733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26 Conector recto"/>
              <p:cNvCxnSpPr/>
              <p:nvPr/>
            </p:nvCxnSpPr>
            <p:spPr>
              <a:xfrm flipV="1">
                <a:off x="4569771" y="2624138"/>
                <a:ext cx="1049979" cy="125401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Conector recto"/>
              <p:cNvCxnSpPr/>
              <p:nvPr/>
            </p:nvCxnSpPr>
            <p:spPr>
              <a:xfrm flipH="1" flipV="1">
                <a:off x="4572000" y="2247900"/>
                <a:ext cx="54" cy="163025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28 Grupo"/>
              <p:cNvGrpSpPr/>
              <p:nvPr/>
            </p:nvGrpSpPr>
            <p:grpSpPr>
              <a:xfrm flipH="1">
                <a:off x="2963436" y="2622048"/>
                <a:ext cx="1611954" cy="1254018"/>
                <a:chOff x="4722171" y="2776538"/>
                <a:chExt cx="1611954" cy="1254018"/>
              </a:xfrm>
            </p:grpSpPr>
            <p:cxnSp>
              <p:nvCxnSpPr>
                <p:cNvPr id="34" name="33 Conector recto"/>
                <p:cNvCxnSpPr/>
                <p:nvPr/>
              </p:nvCxnSpPr>
              <p:spPr>
                <a:xfrm flipV="1">
                  <a:off x="4729018" y="3740944"/>
                  <a:ext cx="1605107" cy="28733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34 Conector recto"/>
                <p:cNvCxnSpPr/>
                <p:nvPr/>
              </p:nvCxnSpPr>
              <p:spPr>
                <a:xfrm flipV="1">
                  <a:off x="4722171" y="2776538"/>
                  <a:ext cx="1049979" cy="125401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29 Conector recto"/>
              <p:cNvCxnSpPr/>
              <p:nvPr/>
            </p:nvCxnSpPr>
            <p:spPr>
              <a:xfrm>
                <a:off x="4574336" y="3878156"/>
                <a:ext cx="1416889" cy="81290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Conector recto"/>
              <p:cNvCxnSpPr/>
              <p:nvPr/>
            </p:nvCxnSpPr>
            <p:spPr>
              <a:xfrm flipH="1">
                <a:off x="3150888" y="3878156"/>
                <a:ext cx="1416889" cy="81290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31 Conector recto"/>
              <p:cNvCxnSpPr/>
              <p:nvPr/>
            </p:nvCxnSpPr>
            <p:spPr>
              <a:xfrm>
                <a:off x="4574336" y="3878156"/>
                <a:ext cx="553289" cy="151299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32 Conector recto"/>
              <p:cNvCxnSpPr/>
              <p:nvPr/>
            </p:nvCxnSpPr>
            <p:spPr>
              <a:xfrm flipH="1">
                <a:off x="4019746" y="3878156"/>
                <a:ext cx="553289" cy="151299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1734089" y="2602487"/>
              <a:ext cx="3130468" cy="2765451"/>
            </a:xfrm>
            <a:custGeom>
              <a:avLst/>
              <a:gdLst>
                <a:gd name="T0" fmla="*/ 685 w 1286"/>
                <a:gd name="T1" fmla="*/ 0 h 1079"/>
                <a:gd name="T2" fmla="*/ 953 w 1286"/>
                <a:gd name="T3" fmla="*/ 237 h 1079"/>
                <a:gd name="T4" fmla="*/ 1095 w 1286"/>
                <a:gd name="T5" fmla="*/ 484 h 1079"/>
                <a:gd name="T6" fmla="*/ 1286 w 1286"/>
                <a:gd name="T7" fmla="*/ 904 h 1079"/>
                <a:gd name="T8" fmla="*/ 875 w 1286"/>
                <a:gd name="T9" fmla="*/ 1079 h 1079"/>
                <a:gd name="T10" fmla="*/ 542 w 1286"/>
                <a:gd name="T11" fmla="*/ 948 h 1079"/>
                <a:gd name="T12" fmla="*/ 323 w 1286"/>
                <a:gd name="T13" fmla="*/ 765 h 1079"/>
                <a:gd name="T14" fmla="*/ 0 w 1286"/>
                <a:gd name="T15" fmla="*/ 436 h 1079"/>
                <a:gd name="T16" fmla="*/ 417 w 1286"/>
                <a:gd name="T17" fmla="*/ 237 h 1079"/>
                <a:gd name="T18" fmla="*/ 685 w 1286"/>
                <a:gd name="T19" fmla="*/ 0 h 1079"/>
                <a:gd name="connsiteX0" fmla="*/ 5327 w 10000"/>
                <a:gd name="connsiteY0" fmla="*/ 0 h 10000"/>
                <a:gd name="connsiteX1" fmla="*/ 7411 w 10000"/>
                <a:gd name="connsiteY1" fmla="*/ 2196 h 10000"/>
                <a:gd name="connsiteX2" fmla="*/ 8515 w 10000"/>
                <a:gd name="connsiteY2" fmla="*/ 4486 h 10000"/>
                <a:gd name="connsiteX3" fmla="*/ 10000 w 10000"/>
                <a:gd name="connsiteY3" fmla="*/ 8378 h 10000"/>
                <a:gd name="connsiteX4" fmla="*/ 6804 w 10000"/>
                <a:gd name="connsiteY4" fmla="*/ 10000 h 10000"/>
                <a:gd name="connsiteX5" fmla="*/ 3869 w 10000"/>
                <a:gd name="connsiteY5" fmla="*/ 9998 h 10000"/>
                <a:gd name="connsiteX6" fmla="*/ 2512 w 10000"/>
                <a:gd name="connsiteY6" fmla="*/ 7090 h 10000"/>
                <a:gd name="connsiteX7" fmla="*/ 0 w 10000"/>
                <a:gd name="connsiteY7" fmla="*/ 4041 h 10000"/>
                <a:gd name="connsiteX8" fmla="*/ 3243 w 10000"/>
                <a:gd name="connsiteY8" fmla="*/ 2196 h 10000"/>
                <a:gd name="connsiteX9" fmla="*/ 5327 w 10000"/>
                <a:gd name="connsiteY9" fmla="*/ 0 h 10000"/>
                <a:gd name="connsiteX0" fmla="*/ 5327 w 10000"/>
                <a:gd name="connsiteY0" fmla="*/ 0 h 10000"/>
                <a:gd name="connsiteX1" fmla="*/ 7411 w 10000"/>
                <a:gd name="connsiteY1" fmla="*/ 2196 h 10000"/>
                <a:gd name="connsiteX2" fmla="*/ 8515 w 10000"/>
                <a:gd name="connsiteY2" fmla="*/ 4486 h 10000"/>
                <a:gd name="connsiteX3" fmla="*/ 10000 w 10000"/>
                <a:gd name="connsiteY3" fmla="*/ 8378 h 10000"/>
                <a:gd name="connsiteX4" fmla="*/ 6804 w 10000"/>
                <a:gd name="connsiteY4" fmla="*/ 10000 h 10000"/>
                <a:gd name="connsiteX5" fmla="*/ 3869 w 10000"/>
                <a:gd name="connsiteY5" fmla="*/ 9998 h 10000"/>
                <a:gd name="connsiteX6" fmla="*/ 1625 w 10000"/>
                <a:gd name="connsiteY6" fmla="*/ 7761 h 10000"/>
                <a:gd name="connsiteX7" fmla="*/ 0 w 10000"/>
                <a:gd name="connsiteY7" fmla="*/ 4041 h 10000"/>
                <a:gd name="connsiteX8" fmla="*/ 3243 w 10000"/>
                <a:gd name="connsiteY8" fmla="*/ 2196 h 10000"/>
                <a:gd name="connsiteX9" fmla="*/ 5327 w 10000"/>
                <a:gd name="connsiteY9" fmla="*/ 0 h 10000"/>
                <a:gd name="connsiteX0" fmla="*/ 5327 w 10000"/>
                <a:gd name="connsiteY0" fmla="*/ 0 h 10000"/>
                <a:gd name="connsiteX1" fmla="*/ 6719 w 10000"/>
                <a:gd name="connsiteY1" fmla="*/ 3228 h 10000"/>
                <a:gd name="connsiteX2" fmla="*/ 8515 w 10000"/>
                <a:gd name="connsiteY2" fmla="*/ 4486 h 10000"/>
                <a:gd name="connsiteX3" fmla="*/ 10000 w 10000"/>
                <a:gd name="connsiteY3" fmla="*/ 8378 h 10000"/>
                <a:gd name="connsiteX4" fmla="*/ 6804 w 10000"/>
                <a:gd name="connsiteY4" fmla="*/ 10000 h 10000"/>
                <a:gd name="connsiteX5" fmla="*/ 3869 w 10000"/>
                <a:gd name="connsiteY5" fmla="*/ 9998 h 10000"/>
                <a:gd name="connsiteX6" fmla="*/ 1625 w 10000"/>
                <a:gd name="connsiteY6" fmla="*/ 7761 h 10000"/>
                <a:gd name="connsiteX7" fmla="*/ 0 w 10000"/>
                <a:gd name="connsiteY7" fmla="*/ 4041 h 10000"/>
                <a:gd name="connsiteX8" fmla="*/ 3243 w 10000"/>
                <a:gd name="connsiteY8" fmla="*/ 2196 h 10000"/>
                <a:gd name="connsiteX9" fmla="*/ 5327 w 10000"/>
                <a:gd name="connsiteY9" fmla="*/ 0 h 10000"/>
                <a:gd name="connsiteX0" fmla="*/ 5327 w 10635"/>
                <a:gd name="connsiteY0" fmla="*/ 0 h 10000"/>
                <a:gd name="connsiteX1" fmla="*/ 6719 w 10635"/>
                <a:gd name="connsiteY1" fmla="*/ 3228 h 10000"/>
                <a:gd name="connsiteX2" fmla="*/ 10635 w 10635"/>
                <a:gd name="connsiteY2" fmla="*/ 4048 h 10000"/>
                <a:gd name="connsiteX3" fmla="*/ 10000 w 10635"/>
                <a:gd name="connsiteY3" fmla="*/ 8378 h 10000"/>
                <a:gd name="connsiteX4" fmla="*/ 6804 w 10635"/>
                <a:gd name="connsiteY4" fmla="*/ 10000 h 10000"/>
                <a:gd name="connsiteX5" fmla="*/ 3869 w 10635"/>
                <a:gd name="connsiteY5" fmla="*/ 9998 h 10000"/>
                <a:gd name="connsiteX6" fmla="*/ 1625 w 10635"/>
                <a:gd name="connsiteY6" fmla="*/ 7761 h 10000"/>
                <a:gd name="connsiteX7" fmla="*/ 0 w 10635"/>
                <a:gd name="connsiteY7" fmla="*/ 4041 h 10000"/>
                <a:gd name="connsiteX8" fmla="*/ 3243 w 10635"/>
                <a:gd name="connsiteY8" fmla="*/ 2196 h 10000"/>
                <a:gd name="connsiteX9" fmla="*/ 5327 w 10635"/>
                <a:gd name="connsiteY9" fmla="*/ 0 h 10000"/>
                <a:gd name="connsiteX0" fmla="*/ 5327 w 10635"/>
                <a:gd name="connsiteY0" fmla="*/ 0 h 11212"/>
                <a:gd name="connsiteX1" fmla="*/ 6719 w 10635"/>
                <a:gd name="connsiteY1" fmla="*/ 3228 h 11212"/>
                <a:gd name="connsiteX2" fmla="*/ 10635 w 10635"/>
                <a:gd name="connsiteY2" fmla="*/ 4048 h 11212"/>
                <a:gd name="connsiteX3" fmla="*/ 10000 w 10635"/>
                <a:gd name="connsiteY3" fmla="*/ 8378 h 11212"/>
                <a:gd name="connsiteX4" fmla="*/ 7172 w 10635"/>
                <a:gd name="connsiteY4" fmla="*/ 11212 h 11212"/>
                <a:gd name="connsiteX5" fmla="*/ 3869 w 10635"/>
                <a:gd name="connsiteY5" fmla="*/ 9998 h 11212"/>
                <a:gd name="connsiteX6" fmla="*/ 1625 w 10635"/>
                <a:gd name="connsiteY6" fmla="*/ 7761 h 11212"/>
                <a:gd name="connsiteX7" fmla="*/ 0 w 10635"/>
                <a:gd name="connsiteY7" fmla="*/ 4041 h 11212"/>
                <a:gd name="connsiteX8" fmla="*/ 3243 w 10635"/>
                <a:gd name="connsiteY8" fmla="*/ 2196 h 11212"/>
                <a:gd name="connsiteX9" fmla="*/ 5327 w 10635"/>
                <a:gd name="connsiteY9" fmla="*/ 0 h 11212"/>
                <a:gd name="connsiteX0" fmla="*/ 5327 w 10635"/>
                <a:gd name="connsiteY0" fmla="*/ 0 h 11212"/>
                <a:gd name="connsiteX1" fmla="*/ 6719 w 10635"/>
                <a:gd name="connsiteY1" fmla="*/ 3228 h 11212"/>
                <a:gd name="connsiteX2" fmla="*/ 10635 w 10635"/>
                <a:gd name="connsiteY2" fmla="*/ 4048 h 11212"/>
                <a:gd name="connsiteX3" fmla="*/ 10000 w 10635"/>
                <a:gd name="connsiteY3" fmla="*/ 8378 h 11212"/>
                <a:gd name="connsiteX4" fmla="*/ 7172 w 10635"/>
                <a:gd name="connsiteY4" fmla="*/ 11212 h 11212"/>
                <a:gd name="connsiteX5" fmla="*/ 3869 w 10635"/>
                <a:gd name="connsiteY5" fmla="*/ 9998 h 11212"/>
                <a:gd name="connsiteX6" fmla="*/ 3464 w 10635"/>
                <a:gd name="connsiteY6" fmla="*/ 6446 h 11212"/>
                <a:gd name="connsiteX7" fmla="*/ 0 w 10635"/>
                <a:gd name="connsiteY7" fmla="*/ 4041 h 11212"/>
                <a:gd name="connsiteX8" fmla="*/ 3243 w 10635"/>
                <a:gd name="connsiteY8" fmla="*/ 2196 h 11212"/>
                <a:gd name="connsiteX9" fmla="*/ 5327 w 10635"/>
                <a:gd name="connsiteY9" fmla="*/ 0 h 11212"/>
                <a:gd name="connsiteX0" fmla="*/ 5327 w 10635"/>
                <a:gd name="connsiteY0" fmla="*/ 0 h 11212"/>
                <a:gd name="connsiteX1" fmla="*/ 6719 w 10635"/>
                <a:gd name="connsiteY1" fmla="*/ 3228 h 11212"/>
                <a:gd name="connsiteX2" fmla="*/ 10635 w 10635"/>
                <a:gd name="connsiteY2" fmla="*/ 4048 h 11212"/>
                <a:gd name="connsiteX3" fmla="*/ 10000 w 10635"/>
                <a:gd name="connsiteY3" fmla="*/ 8378 h 11212"/>
                <a:gd name="connsiteX4" fmla="*/ 7172 w 10635"/>
                <a:gd name="connsiteY4" fmla="*/ 11212 h 11212"/>
                <a:gd name="connsiteX5" fmla="*/ 3869 w 10635"/>
                <a:gd name="connsiteY5" fmla="*/ 9998 h 11212"/>
                <a:gd name="connsiteX6" fmla="*/ 3464 w 10635"/>
                <a:gd name="connsiteY6" fmla="*/ 6446 h 11212"/>
                <a:gd name="connsiteX7" fmla="*/ 0 w 10635"/>
                <a:gd name="connsiteY7" fmla="*/ 4041 h 11212"/>
                <a:gd name="connsiteX8" fmla="*/ 1880 w 10635"/>
                <a:gd name="connsiteY8" fmla="*/ 210 h 11212"/>
                <a:gd name="connsiteX9" fmla="*/ 5327 w 10635"/>
                <a:gd name="connsiteY9" fmla="*/ 0 h 11212"/>
                <a:gd name="connsiteX0" fmla="*/ 5327 w 10635"/>
                <a:gd name="connsiteY0" fmla="*/ 0 h 11212"/>
                <a:gd name="connsiteX1" fmla="*/ 6719 w 10635"/>
                <a:gd name="connsiteY1" fmla="*/ 3228 h 11212"/>
                <a:gd name="connsiteX2" fmla="*/ 10635 w 10635"/>
                <a:gd name="connsiteY2" fmla="*/ 4048 h 11212"/>
                <a:gd name="connsiteX3" fmla="*/ 10016 w 10635"/>
                <a:gd name="connsiteY3" fmla="*/ 8339 h 11212"/>
                <a:gd name="connsiteX4" fmla="*/ 7172 w 10635"/>
                <a:gd name="connsiteY4" fmla="*/ 11212 h 11212"/>
                <a:gd name="connsiteX5" fmla="*/ 3869 w 10635"/>
                <a:gd name="connsiteY5" fmla="*/ 9998 h 11212"/>
                <a:gd name="connsiteX6" fmla="*/ 3464 w 10635"/>
                <a:gd name="connsiteY6" fmla="*/ 6446 h 11212"/>
                <a:gd name="connsiteX7" fmla="*/ 0 w 10635"/>
                <a:gd name="connsiteY7" fmla="*/ 4041 h 11212"/>
                <a:gd name="connsiteX8" fmla="*/ 1880 w 10635"/>
                <a:gd name="connsiteY8" fmla="*/ 210 h 11212"/>
                <a:gd name="connsiteX9" fmla="*/ 5327 w 10635"/>
                <a:gd name="connsiteY9" fmla="*/ 0 h 11212"/>
                <a:gd name="connsiteX0" fmla="*/ 5327 w 10667"/>
                <a:gd name="connsiteY0" fmla="*/ 0 h 11212"/>
                <a:gd name="connsiteX1" fmla="*/ 6719 w 10667"/>
                <a:gd name="connsiteY1" fmla="*/ 3228 h 11212"/>
                <a:gd name="connsiteX2" fmla="*/ 10667 w 10667"/>
                <a:gd name="connsiteY2" fmla="*/ 4067 h 11212"/>
                <a:gd name="connsiteX3" fmla="*/ 10016 w 10667"/>
                <a:gd name="connsiteY3" fmla="*/ 8339 h 11212"/>
                <a:gd name="connsiteX4" fmla="*/ 7172 w 10667"/>
                <a:gd name="connsiteY4" fmla="*/ 11212 h 11212"/>
                <a:gd name="connsiteX5" fmla="*/ 3869 w 10667"/>
                <a:gd name="connsiteY5" fmla="*/ 9998 h 11212"/>
                <a:gd name="connsiteX6" fmla="*/ 3464 w 10667"/>
                <a:gd name="connsiteY6" fmla="*/ 6446 h 11212"/>
                <a:gd name="connsiteX7" fmla="*/ 0 w 10667"/>
                <a:gd name="connsiteY7" fmla="*/ 4041 h 11212"/>
                <a:gd name="connsiteX8" fmla="*/ 1880 w 10667"/>
                <a:gd name="connsiteY8" fmla="*/ 210 h 11212"/>
                <a:gd name="connsiteX9" fmla="*/ 5327 w 10667"/>
                <a:gd name="connsiteY9" fmla="*/ 0 h 11212"/>
                <a:gd name="connsiteX0" fmla="*/ 5327 w 10667"/>
                <a:gd name="connsiteY0" fmla="*/ 0 h 11231"/>
                <a:gd name="connsiteX1" fmla="*/ 6719 w 10667"/>
                <a:gd name="connsiteY1" fmla="*/ 3228 h 11231"/>
                <a:gd name="connsiteX2" fmla="*/ 10667 w 10667"/>
                <a:gd name="connsiteY2" fmla="*/ 4067 h 11231"/>
                <a:gd name="connsiteX3" fmla="*/ 10016 w 10667"/>
                <a:gd name="connsiteY3" fmla="*/ 8339 h 11231"/>
                <a:gd name="connsiteX4" fmla="*/ 7237 w 10667"/>
                <a:gd name="connsiteY4" fmla="*/ 11231 h 11231"/>
                <a:gd name="connsiteX5" fmla="*/ 3869 w 10667"/>
                <a:gd name="connsiteY5" fmla="*/ 9998 h 11231"/>
                <a:gd name="connsiteX6" fmla="*/ 3464 w 10667"/>
                <a:gd name="connsiteY6" fmla="*/ 6446 h 11231"/>
                <a:gd name="connsiteX7" fmla="*/ 0 w 10667"/>
                <a:gd name="connsiteY7" fmla="*/ 4041 h 11231"/>
                <a:gd name="connsiteX8" fmla="*/ 1880 w 10667"/>
                <a:gd name="connsiteY8" fmla="*/ 210 h 11231"/>
                <a:gd name="connsiteX9" fmla="*/ 5327 w 10667"/>
                <a:gd name="connsiteY9" fmla="*/ 0 h 11231"/>
                <a:gd name="connsiteX0" fmla="*/ 5327 w 10667"/>
                <a:gd name="connsiteY0" fmla="*/ 0 h 11231"/>
                <a:gd name="connsiteX1" fmla="*/ 6719 w 10667"/>
                <a:gd name="connsiteY1" fmla="*/ 3228 h 11231"/>
                <a:gd name="connsiteX2" fmla="*/ 10667 w 10667"/>
                <a:gd name="connsiteY2" fmla="*/ 4067 h 11231"/>
                <a:gd name="connsiteX3" fmla="*/ 10000 w 10667"/>
                <a:gd name="connsiteY3" fmla="*/ 8416 h 11231"/>
                <a:gd name="connsiteX4" fmla="*/ 7237 w 10667"/>
                <a:gd name="connsiteY4" fmla="*/ 11231 h 11231"/>
                <a:gd name="connsiteX5" fmla="*/ 3869 w 10667"/>
                <a:gd name="connsiteY5" fmla="*/ 9998 h 11231"/>
                <a:gd name="connsiteX6" fmla="*/ 3464 w 10667"/>
                <a:gd name="connsiteY6" fmla="*/ 6446 h 11231"/>
                <a:gd name="connsiteX7" fmla="*/ 0 w 10667"/>
                <a:gd name="connsiteY7" fmla="*/ 4041 h 11231"/>
                <a:gd name="connsiteX8" fmla="*/ 1880 w 10667"/>
                <a:gd name="connsiteY8" fmla="*/ 210 h 11231"/>
                <a:gd name="connsiteX9" fmla="*/ 5327 w 10667"/>
                <a:gd name="connsiteY9" fmla="*/ 0 h 11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67" h="11231">
                  <a:moveTo>
                    <a:pt x="5327" y="0"/>
                  </a:moveTo>
                  <a:lnTo>
                    <a:pt x="6719" y="3228"/>
                  </a:lnTo>
                  <a:lnTo>
                    <a:pt x="10667" y="4067"/>
                  </a:lnTo>
                  <a:cubicBezTo>
                    <a:pt x="10455" y="5510"/>
                    <a:pt x="10212" y="6973"/>
                    <a:pt x="10000" y="8416"/>
                  </a:cubicBezTo>
                  <a:lnTo>
                    <a:pt x="7237" y="11231"/>
                  </a:lnTo>
                  <a:lnTo>
                    <a:pt x="3869" y="9998"/>
                  </a:lnTo>
                  <a:lnTo>
                    <a:pt x="3464" y="6446"/>
                  </a:lnTo>
                  <a:lnTo>
                    <a:pt x="0" y="4041"/>
                  </a:lnTo>
                  <a:lnTo>
                    <a:pt x="1880" y="210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E2C592">
                <a:alpha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s-MX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6 Forma libre"/>
            <p:cNvSpPr/>
            <p:nvPr/>
          </p:nvSpPr>
          <p:spPr>
            <a:xfrm>
              <a:off x="1733554" y="2286000"/>
              <a:ext cx="3126582" cy="3079750"/>
            </a:xfrm>
            <a:custGeom>
              <a:avLst/>
              <a:gdLst>
                <a:gd name="connsiteX0" fmla="*/ 1549400 w 3124200"/>
                <a:gd name="connsiteY0" fmla="*/ 0 h 3079750"/>
                <a:gd name="connsiteX1" fmla="*/ 2584450 w 3124200"/>
                <a:gd name="connsiteY1" fmla="*/ 381000 h 3079750"/>
                <a:gd name="connsiteX2" fmla="*/ 3124200 w 3124200"/>
                <a:gd name="connsiteY2" fmla="*/ 1320800 h 3079750"/>
                <a:gd name="connsiteX3" fmla="*/ 2921000 w 3124200"/>
                <a:gd name="connsiteY3" fmla="*/ 2387600 h 3079750"/>
                <a:gd name="connsiteX4" fmla="*/ 2095500 w 3124200"/>
                <a:gd name="connsiteY4" fmla="*/ 3079750 h 3079750"/>
                <a:gd name="connsiteX5" fmla="*/ 1016000 w 3124200"/>
                <a:gd name="connsiteY5" fmla="*/ 3073400 h 3079750"/>
                <a:gd name="connsiteX6" fmla="*/ 190500 w 3124200"/>
                <a:gd name="connsiteY6" fmla="*/ 2387600 h 3079750"/>
                <a:gd name="connsiteX7" fmla="*/ 0 w 3124200"/>
                <a:gd name="connsiteY7" fmla="*/ 1314450 h 3079750"/>
                <a:gd name="connsiteX8" fmla="*/ 533400 w 3124200"/>
                <a:gd name="connsiteY8" fmla="*/ 368300 h 3079750"/>
                <a:gd name="connsiteX9" fmla="*/ 1549400 w 3124200"/>
                <a:gd name="connsiteY9" fmla="*/ 0 h 3079750"/>
                <a:gd name="connsiteX0" fmla="*/ 1549400 w 3102769"/>
                <a:gd name="connsiteY0" fmla="*/ 0 h 3079750"/>
                <a:gd name="connsiteX1" fmla="*/ 2584450 w 3102769"/>
                <a:gd name="connsiteY1" fmla="*/ 381000 h 3079750"/>
                <a:gd name="connsiteX2" fmla="*/ 3102769 w 3102769"/>
                <a:gd name="connsiteY2" fmla="*/ 1320800 h 3079750"/>
                <a:gd name="connsiteX3" fmla="*/ 2921000 w 3102769"/>
                <a:gd name="connsiteY3" fmla="*/ 2387600 h 3079750"/>
                <a:gd name="connsiteX4" fmla="*/ 2095500 w 3102769"/>
                <a:gd name="connsiteY4" fmla="*/ 3079750 h 3079750"/>
                <a:gd name="connsiteX5" fmla="*/ 1016000 w 3102769"/>
                <a:gd name="connsiteY5" fmla="*/ 3073400 h 3079750"/>
                <a:gd name="connsiteX6" fmla="*/ 190500 w 3102769"/>
                <a:gd name="connsiteY6" fmla="*/ 2387600 h 3079750"/>
                <a:gd name="connsiteX7" fmla="*/ 0 w 3102769"/>
                <a:gd name="connsiteY7" fmla="*/ 1314450 h 3079750"/>
                <a:gd name="connsiteX8" fmla="*/ 533400 w 3102769"/>
                <a:gd name="connsiteY8" fmla="*/ 368300 h 3079750"/>
                <a:gd name="connsiteX9" fmla="*/ 1549400 w 3102769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1000 w 3112294"/>
                <a:gd name="connsiteY3" fmla="*/ 2387600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80975 w 3112294"/>
                <a:gd name="connsiteY6" fmla="*/ 2382838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63688 w 3126582"/>
                <a:gd name="connsiteY0" fmla="*/ 0 h 3079750"/>
                <a:gd name="connsiteX1" fmla="*/ 2598738 w 3126582"/>
                <a:gd name="connsiteY1" fmla="*/ 381000 h 3079750"/>
                <a:gd name="connsiteX2" fmla="*/ 3126582 w 3126582"/>
                <a:gd name="connsiteY2" fmla="*/ 1316037 h 3079750"/>
                <a:gd name="connsiteX3" fmla="*/ 2937670 w 3126582"/>
                <a:gd name="connsiteY3" fmla="*/ 2380456 h 3079750"/>
                <a:gd name="connsiteX4" fmla="*/ 2109788 w 3126582"/>
                <a:gd name="connsiteY4" fmla="*/ 3079750 h 3079750"/>
                <a:gd name="connsiteX5" fmla="*/ 1023144 w 3126582"/>
                <a:gd name="connsiteY5" fmla="*/ 3075781 h 3079750"/>
                <a:gd name="connsiteX6" fmla="*/ 195263 w 3126582"/>
                <a:gd name="connsiteY6" fmla="*/ 2382838 h 3079750"/>
                <a:gd name="connsiteX7" fmla="*/ 0 w 3126582"/>
                <a:gd name="connsiteY7" fmla="*/ 1314450 h 3079750"/>
                <a:gd name="connsiteX8" fmla="*/ 547688 w 3126582"/>
                <a:gd name="connsiteY8" fmla="*/ 368300 h 3079750"/>
                <a:gd name="connsiteX9" fmla="*/ 1563688 w 3126582"/>
                <a:gd name="connsiteY9" fmla="*/ 0 h 307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26582" h="3079750">
                  <a:moveTo>
                    <a:pt x="1563688" y="0"/>
                  </a:moveTo>
                  <a:lnTo>
                    <a:pt x="2598738" y="381000"/>
                  </a:lnTo>
                  <a:lnTo>
                    <a:pt x="3126582" y="1316037"/>
                  </a:lnTo>
                  <a:lnTo>
                    <a:pt x="2937670" y="2380456"/>
                  </a:lnTo>
                  <a:lnTo>
                    <a:pt x="2109788" y="3079750"/>
                  </a:lnTo>
                  <a:lnTo>
                    <a:pt x="1023144" y="3075781"/>
                  </a:lnTo>
                  <a:lnTo>
                    <a:pt x="195263" y="2382838"/>
                  </a:lnTo>
                  <a:lnTo>
                    <a:pt x="0" y="1314450"/>
                  </a:lnTo>
                  <a:lnTo>
                    <a:pt x="547688" y="368300"/>
                  </a:lnTo>
                  <a:lnTo>
                    <a:pt x="1563688" y="0"/>
                  </a:lnTo>
                  <a:close/>
                </a:path>
              </a:pathLst>
            </a:custGeom>
            <a:noFill/>
            <a:ln w="12700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8" name="7 Forma libre"/>
            <p:cNvSpPr/>
            <p:nvPr/>
          </p:nvSpPr>
          <p:spPr>
            <a:xfrm>
              <a:off x="2051848" y="2612226"/>
              <a:ext cx="2489994" cy="2452698"/>
            </a:xfrm>
            <a:custGeom>
              <a:avLst/>
              <a:gdLst>
                <a:gd name="connsiteX0" fmla="*/ 1549400 w 3124200"/>
                <a:gd name="connsiteY0" fmla="*/ 0 h 3079750"/>
                <a:gd name="connsiteX1" fmla="*/ 2584450 w 3124200"/>
                <a:gd name="connsiteY1" fmla="*/ 381000 h 3079750"/>
                <a:gd name="connsiteX2" fmla="*/ 3124200 w 3124200"/>
                <a:gd name="connsiteY2" fmla="*/ 1320800 h 3079750"/>
                <a:gd name="connsiteX3" fmla="*/ 2921000 w 3124200"/>
                <a:gd name="connsiteY3" fmla="*/ 2387600 h 3079750"/>
                <a:gd name="connsiteX4" fmla="*/ 2095500 w 3124200"/>
                <a:gd name="connsiteY4" fmla="*/ 3079750 h 3079750"/>
                <a:gd name="connsiteX5" fmla="*/ 1016000 w 3124200"/>
                <a:gd name="connsiteY5" fmla="*/ 3073400 h 3079750"/>
                <a:gd name="connsiteX6" fmla="*/ 190500 w 3124200"/>
                <a:gd name="connsiteY6" fmla="*/ 2387600 h 3079750"/>
                <a:gd name="connsiteX7" fmla="*/ 0 w 3124200"/>
                <a:gd name="connsiteY7" fmla="*/ 1314450 h 3079750"/>
                <a:gd name="connsiteX8" fmla="*/ 533400 w 3124200"/>
                <a:gd name="connsiteY8" fmla="*/ 368300 h 3079750"/>
                <a:gd name="connsiteX9" fmla="*/ 1549400 w 3124200"/>
                <a:gd name="connsiteY9" fmla="*/ 0 h 3079750"/>
                <a:gd name="connsiteX0" fmla="*/ 1549400 w 3102769"/>
                <a:gd name="connsiteY0" fmla="*/ 0 h 3079750"/>
                <a:gd name="connsiteX1" fmla="*/ 2584450 w 3102769"/>
                <a:gd name="connsiteY1" fmla="*/ 381000 h 3079750"/>
                <a:gd name="connsiteX2" fmla="*/ 3102769 w 3102769"/>
                <a:gd name="connsiteY2" fmla="*/ 1320800 h 3079750"/>
                <a:gd name="connsiteX3" fmla="*/ 2921000 w 3102769"/>
                <a:gd name="connsiteY3" fmla="*/ 2387600 h 3079750"/>
                <a:gd name="connsiteX4" fmla="*/ 2095500 w 3102769"/>
                <a:gd name="connsiteY4" fmla="*/ 3079750 h 3079750"/>
                <a:gd name="connsiteX5" fmla="*/ 1016000 w 3102769"/>
                <a:gd name="connsiteY5" fmla="*/ 3073400 h 3079750"/>
                <a:gd name="connsiteX6" fmla="*/ 190500 w 3102769"/>
                <a:gd name="connsiteY6" fmla="*/ 2387600 h 3079750"/>
                <a:gd name="connsiteX7" fmla="*/ 0 w 3102769"/>
                <a:gd name="connsiteY7" fmla="*/ 1314450 h 3079750"/>
                <a:gd name="connsiteX8" fmla="*/ 533400 w 3102769"/>
                <a:gd name="connsiteY8" fmla="*/ 368300 h 3079750"/>
                <a:gd name="connsiteX9" fmla="*/ 1549400 w 3102769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1000 w 3112294"/>
                <a:gd name="connsiteY3" fmla="*/ 2387600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80975 w 3112294"/>
                <a:gd name="connsiteY6" fmla="*/ 2382838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63688 w 3126582"/>
                <a:gd name="connsiteY0" fmla="*/ 0 h 3079750"/>
                <a:gd name="connsiteX1" fmla="*/ 2598738 w 3126582"/>
                <a:gd name="connsiteY1" fmla="*/ 381000 h 3079750"/>
                <a:gd name="connsiteX2" fmla="*/ 3126582 w 3126582"/>
                <a:gd name="connsiteY2" fmla="*/ 1316037 h 3079750"/>
                <a:gd name="connsiteX3" fmla="*/ 2937670 w 3126582"/>
                <a:gd name="connsiteY3" fmla="*/ 2380456 h 3079750"/>
                <a:gd name="connsiteX4" fmla="*/ 2109788 w 3126582"/>
                <a:gd name="connsiteY4" fmla="*/ 3079750 h 3079750"/>
                <a:gd name="connsiteX5" fmla="*/ 1023144 w 3126582"/>
                <a:gd name="connsiteY5" fmla="*/ 3075781 h 3079750"/>
                <a:gd name="connsiteX6" fmla="*/ 195263 w 3126582"/>
                <a:gd name="connsiteY6" fmla="*/ 2382838 h 3079750"/>
                <a:gd name="connsiteX7" fmla="*/ 0 w 3126582"/>
                <a:gd name="connsiteY7" fmla="*/ 1314450 h 3079750"/>
                <a:gd name="connsiteX8" fmla="*/ 547688 w 3126582"/>
                <a:gd name="connsiteY8" fmla="*/ 368300 h 3079750"/>
                <a:gd name="connsiteX9" fmla="*/ 1563688 w 3126582"/>
                <a:gd name="connsiteY9" fmla="*/ 0 h 307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26582" h="3079750">
                  <a:moveTo>
                    <a:pt x="1563688" y="0"/>
                  </a:moveTo>
                  <a:lnTo>
                    <a:pt x="2598738" y="381000"/>
                  </a:lnTo>
                  <a:lnTo>
                    <a:pt x="3126582" y="1316037"/>
                  </a:lnTo>
                  <a:lnTo>
                    <a:pt x="2937670" y="2380456"/>
                  </a:lnTo>
                  <a:lnTo>
                    <a:pt x="2109788" y="3079750"/>
                  </a:lnTo>
                  <a:lnTo>
                    <a:pt x="1023144" y="3075781"/>
                  </a:lnTo>
                  <a:lnTo>
                    <a:pt x="195263" y="2382838"/>
                  </a:lnTo>
                  <a:lnTo>
                    <a:pt x="0" y="1314450"/>
                  </a:lnTo>
                  <a:lnTo>
                    <a:pt x="547688" y="368300"/>
                  </a:lnTo>
                  <a:lnTo>
                    <a:pt x="1563688" y="0"/>
                  </a:lnTo>
                  <a:close/>
                </a:path>
              </a:pathLst>
            </a:custGeom>
            <a:noFill/>
            <a:ln w="12700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9" name="8 Forma libre"/>
            <p:cNvSpPr/>
            <p:nvPr/>
          </p:nvSpPr>
          <p:spPr>
            <a:xfrm>
              <a:off x="2369348" y="2925065"/>
              <a:ext cx="1867694" cy="1839720"/>
            </a:xfrm>
            <a:custGeom>
              <a:avLst/>
              <a:gdLst>
                <a:gd name="connsiteX0" fmla="*/ 1549400 w 3124200"/>
                <a:gd name="connsiteY0" fmla="*/ 0 h 3079750"/>
                <a:gd name="connsiteX1" fmla="*/ 2584450 w 3124200"/>
                <a:gd name="connsiteY1" fmla="*/ 381000 h 3079750"/>
                <a:gd name="connsiteX2" fmla="*/ 3124200 w 3124200"/>
                <a:gd name="connsiteY2" fmla="*/ 1320800 h 3079750"/>
                <a:gd name="connsiteX3" fmla="*/ 2921000 w 3124200"/>
                <a:gd name="connsiteY3" fmla="*/ 2387600 h 3079750"/>
                <a:gd name="connsiteX4" fmla="*/ 2095500 w 3124200"/>
                <a:gd name="connsiteY4" fmla="*/ 3079750 h 3079750"/>
                <a:gd name="connsiteX5" fmla="*/ 1016000 w 3124200"/>
                <a:gd name="connsiteY5" fmla="*/ 3073400 h 3079750"/>
                <a:gd name="connsiteX6" fmla="*/ 190500 w 3124200"/>
                <a:gd name="connsiteY6" fmla="*/ 2387600 h 3079750"/>
                <a:gd name="connsiteX7" fmla="*/ 0 w 3124200"/>
                <a:gd name="connsiteY7" fmla="*/ 1314450 h 3079750"/>
                <a:gd name="connsiteX8" fmla="*/ 533400 w 3124200"/>
                <a:gd name="connsiteY8" fmla="*/ 368300 h 3079750"/>
                <a:gd name="connsiteX9" fmla="*/ 1549400 w 3124200"/>
                <a:gd name="connsiteY9" fmla="*/ 0 h 3079750"/>
                <a:gd name="connsiteX0" fmla="*/ 1549400 w 3102769"/>
                <a:gd name="connsiteY0" fmla="*/ 0 h 3079750"/>
                <a:gd name="connsiteX1" fmla="*/ 2584450 w 3102769"/>
                <a:gd name="connsiteY1" fmla="*/ 381000 h 3079750"/>
                <a:gd name="connsiteX2" fmla="*/ 3102769 w 3102769"/>
                <a:gd name="connsiteY2" fmla="*/ 1320800 h 3079750"/>
                <a:gd name="connsiteX3" fmla="*/ 2921000 w 3102769"/>
                <a:gd name="connsiteY3" fmla="*/ 2387600 h 3079750"/>
                <a:gd name="connsiteX4" fmla="*/ 2095500 w 3102769"/>
                <a:gd name="connsiteY4" fmla="*/ 3079750 h 3079750"/>
                <a:gd name="connsiteX5" fmla="*/ 1016000 w 3102769"/>
                <a:gd name="connsiteY5" fmla="*/ 3073400 h 3079750"/>
                <a:gd name="connsiteX6" fmla="*/ 190500 w 3102769"/>
                <a:gd name="connsiteY6" fmla="*/ 2387600 h 3079750"/>
                <a:gd name="connsiteX7" fmla="*/ 0 w 3102769"/>
                <a:gd name="connsiteY7" fmla="*/ 1314450 h 3079750"/>
                <a:gd name="connsiteX8" fmla="*/ 533400 w 3102769"/>
                <a:gd name="connsiteY8" fmla="*/ 368300 h 3079750"/>
                <a:gd name="connsiteX9" fmla="*/ 1549400 w 3102769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1000 w 3112294"/>
                <a:gd name="connsiteY3" fmla="*/ 2387600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80975 w 3112294"/>
                <a:gd name="connsiteY6" fmla="*/ 2382838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63688 w 3126582"/>
                <a:gd name="connsiteY0" fmla="*/ 0 h 3079750"/>
                <a:gd name="connsiteX1" fmla="*/ 2598738 w 3126582"/>
                <a:gd name="connsiteY1" fmla="*/ 381000 h 3079750"/>
                <a:gd name="connsiteX2" fmla="*/ 3126582 w 3126582"/>
                <a:gd name="connsiteY2" fmla="*/ 1316037 h 3079750"/>
                <a:gd name="connsiteX3" fmla="*/ 2937670 w 3126582"/>
                <a:gd name="connsiteY3" fmla="*/ 2380456 h 3079750"/>
                <a:gd name="connsiteX4" fmla="*/ 2109788 w 3126582"/>
                <a:gd name="connsiteY4" fmla="*/ 3079750 h 3079750"/>
                <a:gd name="connsiteX5" fmla="*/ 1023144 w 3126582"/>
                <a:gd name="connsiteY5" fmla="*/ 3075781 h 3079750"/>
                <a:gd name="connsiteX6" fmla="*/ 195263 w 3126582"/>
                <a:gd name="connsiteY6" fmla="*/ 2382838 h 3079750"/>
                <a:gd name="connsiteX7" fmla="*/ 0 w 3126582"/>
                <a:gd name="connsiteY7" fmla="*/ 1314450 h 3079750"/>
                <a:gd name="connsiteX8" fmla="*/ 547688 w 3126582"/>
                <a:gd name="connsiteY8" fmla="*/ 368300 h 3079750"/>
                <a:gd name="connsiteX9" fmla="*/ 1563688 w 3126582"/>
                <a:gd name="connsiteY9" fmla="*/ 0 h 307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26582" h="3079750">
                  <a:moveTo>
                    <a:pt x="1563688" y="0"/>
                  </a:moveTo>
                  <a:lnTo>
                    <a:pt x="2598738" y="381000"/>
                  </a:lnTo>
                  <a:lnTo>
                    <a:pt x="3126582" y="1316037"/>
                  </a:lnTo>
                  <a:lnTo>
                    <a:pt x="2937670" y="2380456"/>
                  </a:lnTo>
                  <a:lnTo>
                    <a:pt x="2109788" y="3079750"/>
                  </a:lnTo>
                  <a:lnTo>
                    <a:pt x="1023144" y="3075781"/>
                  </a:lnTo>
                  <a:lnTo>
                    <a:pt x="195263" y="2382838"/>
                  </a:lnTo>
                  <a:lnTo>
                    <a:pt x="0" y="1314450"/>
                  </a:lnTo>
                  <a:lnTo>
                    <a:pt x="547688" y="368300"/>
                  </a:lnTo>
                  <a:lnTo>
                    <a:pt x="1563688" y="0"/>
                  </a:lnTo>
                  <a:close/>
                </a:path>
              </a:pathLst>
            </a:custGeom>
            <a:noFill/>
            <a:ln w="127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0" name="9 Forma libre"/>
            <p:cNvSpPr/>
            <p:nvPr/>
          </p:nvSpPr>
          <p:spPr>
            <a:xfrm>
              <a:off x="2674148" y="3237952"/>
              <a:ext cx="1251744" cy="1232996"/>
            </a:xfrm>
            <a:custGeom>
              <a:avLst/>
              <a:gdLst>
                <a:gd name="connsiteX0" fmla="*/ 1549400 w 3124200"/>
                <a:gd name="connsiteY0" fmla="*/ 0 h 3079750"/>
                <a:gd name="connsiteX1" fmla="*/ 2584450 w 3124200"/>
                <a:gd name="connsiteY1" fmla="*/ 381000 h 3079750"/>
                <a:gd name="connsiteX2" fmla="*/ 3124200 w 3124200"/>
                <a:gd name="connsiteY2" fmla="*/ 1320800 h 3079750"/>
                <a:gd name="connsiteX3" fmla="*/ 2921000 w 3124200"/>
                <a:gd name="connsiteY3" fmla="*/ 2387600 h 3079750"/>
                <a:gd name="connsiteX4" fmla="*/ 2095500 w 3124200"/>
                <a:gd name="connsiteY4" fmla="*/ 3079750 h 3079750"/>
                <a:gd name="connsiteX5" fmla="*/ 1016000 w 3124200"/>
                <a:gd name="connsiteY5" fmla="*/ 3073400 h 3079750"/>
                <a:gd name="connsiteX6" fmla="*/ 190500 w 3124200"/>
                <a:gd name="connsiteY6" fmla="*/ 2387600 h 3079750"/>
                <a:gd name="connsiteX7" fmla="*/ 0 w 3124200"/>
                <a:gd name="connsiteY7" fmla="*/ 1314450 h 3079750"/>
                <a:gd name="connsiteX8" fmla="*/ 533400 w 3124200"/>
                <a:gd name="connsiteY8" fmla="*/ 368300 h 3079750"/>
                <a:gd name="connsiteX9" fmla="*/ 1549400 w 3124200"/>
                <a:gd name="connsiteY9" fmla="*/ 0 h 3079750"/>
                <a:gd name="connsiteX0" fmla="*/ 1549400 w 3102769"/>
                <a:gd name="connsiteY0" fmla="*/ 0 h 3079750"/>
                <a:gd name="connsiteX1" fmla="*/ 2584450 w 3102769"/>
                <a:gd name="connsiteY1" fmla="*/ 381000 h 3079750"/>
                <a:gd name="connsiteX2" fmla="*/ 3102769 w 3102769"/>
                <a:gd name="connsiteY2" fmla="*/ 1320800 h 3079750"/>
                <a:gd name="connsiteX3" fmla="*/ 2921000 w 3102769"/>
                <a:gd name="connsiteY3" fmla="*/ 2387600 h 3079750"/>
                <a:gd name="connsiteX4" fmla="*/ 2095500 w 3102769"/>
                <a:gd name="connsiteY4" fmla="*/ 3079750 h 3079750"/>
                <a:gd name="connsiteX5" fmla="*/ 1016000 w 3102769"/>
                <a:gd name="connsiteY5" fmla="*/ 3073400 h 3079750"/>
                <a:gd name="connsiteX6" fmla="*/ 190500 w 3102769"/>
                <a:gd name="connsiteY6" fmla="*/ 2387600 h 3079750"/>
                <a:gd name="connsiteX7" fmla="*/ 0 w 3102769"/>
                <a:gd name="connsiteY7" fmla="*/ 1314450 h 3079750"/>
                <a:gd name="connsiteX8" fmla="*/ 533400 w 3102769"/>
                <a:gd name="connsiteY8" fmla="*/ 368300 h 3079750"/>
                <a:gd name="connsiteX9" fmla="*/ 1549400 w 3102769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1000 w 3112294"/>
                <a:gd name="connsiteY3" fmla="*/ 2387600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80975 w 3112294"/>
                <a:gd name="connsiteY6" fmla="*/ 2382838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63688 w 3126582"/>
                <a:gd name="connsiteY0" fmla="*/ 0 h 3079750"/>
                <a:gd name="connsiteX1" fmla="*/ 2598738 w 3126582"/>
                <a:gd name="connsiteY1" fmla="*/ 381000 h 3079750"/>
                <a:gd name="connsiteX2" fmla="*/ 3126582 w 3126582"/>
                <a:gd name="connsiteY2" fmla="*/ 1316037 h 3079750"/>
                <a:gd name="connsiteX3" fmla="*/ 2937670 w 3126582"/>
                <a:gd name="connsiteY3" fmla="*/ 2380456 h 3079750"/>
                <a:gd name="connsiteX4" fmla="*/ 2109788 w 3126582"/>
                <a:gd name="connsiteY4" fmla="*/ 3079750 h 3079750"/>
                <a:gd name="connsiteX5" fmla="*/ 1023144 w 3126582"/>
                <a:gd name="connsiteY5" fmla="*/ 3075781 h 3079750"/>
                <a:gd name="connsiteX6" fmla="*/ 195263 w 3126582"/>
                <a:gd name="connsiteY6" fmla="*/ 2382838 h 3079750"/>
                <a:gd name="connsiteX7" fmla="*/ 0 w 3126582"/>
                <a:gd name="connsiteY7" fmla="*/ 1314450 h 3079750"/>
                <a:gd name="connsiteX8" fmla="*/ 547688 w 3126582"/>
                <a:gd name="connsiteY8" fmla="*/ 368300 h 3079750"/>
                <a:gd name="connsiteX9" fmla="*/ 1563688 w 3126582"/>
                <a:gd name="connsiteY9" fmla="*/ 0 h 307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26582" h="3079750">
                  <a:moveTo>
                    <a:pt x="1563688" y="0"/>
                  </a:moveTo>
                  <a:lnTo>
                    <a:pt x="2598738" y="381000"/>
                  </a:lnTo>
                  <a:lnTo>
                    <a:pt x="3126582" y="1316037"/>
                  </a:lnTo>
                  <a:lnTo>
                    <a:pt x="2937670" y="2380456"/>
                  </a:lnTo>
                  <a:lnTo>
                    <a:pt x="2109788" y="3079750"/>
                  </a:lnTo>
                  <a:lnTo>
                    <a:pt x="1023144" y="3075781"/>
                  </a:lnTo>
                  <a:lnTo>
                    <a:pt x="195263" y="2382838"/>
                  </a:lnTo>
                  <a:lnTo>
                    <a:pt x="0" y="1314450"/>
                  </a:lnTo>
                  <a:lnTo>
                    <a:pt x="547688" y="368300"/>
                  </a:lnTo>
                  <a:lnTo>
                    <a:pt x="1563688" y="0"/>
                  </a:lnTo>
                  <a:close/>
                </a:path>
              </a:pathLst>
            </a:cu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1" name="10 Forma libre"/>
            <p:cNvSpPr/>
            <p:nvPr/>
          </p:nvSpPr>
          <p:spPr>
            <a:xfrm>
              <a:off x="2991007" y="3559175"/>
              <a:ext cx="618870" cy="609600"/>
            </a:xfrm>
            <a:custGeom>
              <a:avLst/>
              <a:gdLst>
                <a:gd name="connsiteX0" fmla="*/ 1549400 w 3124200"/>
                <a:gd name="connsiteY0" fmla="*/ 0 h 3079750"/>
                <a:gd name="connsiteX1" fmla="*/ 2584450 w 3124200"/>
                <a:gd name="connsiteY1" fmla="*/ 381000 h 3079750"/>
                <a:gd name="connsiteX2" fmla="*/ 3124200 w 3124200"/>
                <a:gd name="connsiteY2" fmla="*/ 1320800 h 3079750"/>
                <a:gd name="connsiteX3" fmla="*/ 2921000 w 3124200"/>
                <a:gd name="connsiteY3" fmla="*/ 2387600 h 3079750"/>
                <a:gd name="connsiteX4" fmla="*/ 2095500 w 3124200"/>
                <a:gd name="connsiteY4" fmla="*/ 3079750 h 3079750"/>
                <a:gd name="connsiteX5" fmla="*/ 1016000 w 3124200"/>
                <a:gd name="connsiteY5" fmla="*/ 3073400 h 3079750"/>
                <a:gd name="connsiteX6" fmla="*/ 190500 w 3124200"/>
                <a:gd name="connsiteY6" fmla="*/ 2387600 h 3079750"/>
                <a:gd name="connsiteX7" fmla="*/ 0 w 3124200"/>
                <a:gd name="connsiteY7" fmla="*/ 1314450 h 3079750"/>
                <a:gd name="connsiteX8" fmla="*/ 533400 w 3124200"/>
                <a:gd name="connsiteY8" fmla="*/ 368300 h 3079750"/>
                <a:gd name="connsiteX9" fmla="*/ 1549400 w 3124200"/>
                <a:gd name="connsiteY9" fmla="*/ 0 h 3079750"/>
                <a:gd name="connsiteX0" fmla="*/ 1549400 w 3102769"/>
                <a:gd name="connsiteY0" fmla="*/ 0 h 3079750"/>
                <a:gd name="connsiteX1" fmla="*/ 2584450 w 3102769"/>
                <a:gd name="connsiteY1" fmla="*/ 381000 h 3079750"/>
                <a:gd name="connsiteX2" fmla="*/ 3102769 w 3102769"/>
                <a:gd name="connsiteY2" fmla="*/ 1320800 h 3079750"/>
                <a:gd name="connsiteX3" fmla="*/ 2921000 w 3102769"/>
                <a:gd name="connsiteY3" fmla="*/ 2387600 h 3079750"/>
                <a:gd name="connsiteX4" fmla="*/ 2095500 w 3102769"/>
                <a:gd name="connsiteY4" fmla="*/ 3079750 h 3079750"/>
                <a:gd name="connsiteX5" fmla="*/ 1016000 w 3102769"/>
                <a:gd name="connsiteY5" fmla="*/ 3073400 h 3079750"/>
                <a:gd name="connsiteX6" fmla="*/ 190500 w 3102769"/>
                <a:gd name="connsiteY6" fmla="*/ 2387600 h 3079750"/>
                <a:gd name="connsiteX7" fmla="*/ 0 w 3102769"/>
                <a:gd name="connsiteY7" fmla="*/ 1314450 h 3079750"/>
                <a:gd name="connsiteX8" fmla="*/ 533400 w 3102769"/>
                <a:gd name="connsiteY8" fmla="*/ 368300 h 3079750"/>
                <a:gd name="connsiteX9" fmla="*/ 1549400 w 3102769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1000 w 3112294"/>
                <a:gd name="connsiteY3" fmla="*/ 2387600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16000 w 3112294"/>
                <a:gd name="connsiteY5" fmla="*/ 3073400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90500 w 3112294"/>
                <a:gd name="connsiteY6" fmla="*/ 2387600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49400 w 3112294"/>
                <a:gd name="connsiteY0" fmla="*/ 0 h 3079750"/>
                <a:gd name="connsiteX1" fmla="*/ 2584450 w 3112294"/>
                <a:gd name="connsiteY1" fmla="*/ 381000 h 3079750"/>
                <a:gd name="connsiteX2" fmla="*/ 3112294 w 3112294"/>
                <a:gd name="connsiteY2" fmla="*/ 1316037 h 3079750"/>
                <a:gd name="connsiteX3" fmla="*/ 2923382 w 3112294"/>
                <a:gd name="connsiteY3" fmla="*/ 2380456 h 3079750"/>
                <a:gd name="connsiteX4" fmla="*/ 2095500 w 3112294"/>
                <a:gd name="connsiteY4" fmla="*/ 3079750 h 3079750"/>
                <a:gd name="connsiteX5" fmla="*/ 1008856 w 3112294"/>
                <a:gd name="connsiteY5" fmla="*/ 3075781 h 3079750"/>
                <a:gd name="connsiteX6" fmla="*/ 180975 w 3112294"/>
                <a:gd name="connsiteY6" fmla="*/ 2382838 h 3079750"/>
                <a:gd name="connsiteX7" fmla="*/ 0 w 3112294"/>
                <a:gd name="connsiteY7" fmla="*/ 1314450 h 3079750"/>
                <a:gd name="connsiteX8" fmla="*/ 533400 w 3112294"/>
                <a:gd name="connsiteY8" fmla="*/ 368300 h 3079750"/>
                <a:gd name="connsiteX9" fmla="*/ 1549400 w 3112294"/>
                <a:gd name="connsiteY9" fmla="*/ 0 h 3079750"/>
                <a:gd name="connsiteX0" fmla="*/ 1563688 w 3126582"/>
                <a:gd name="connsiteY0" fmla="*/ 0 h 3079750"/>
                <a:gd name="connsiteX1" fmla="*/ 2598738 w 3126582"/>
                <a:gd name="connsiteY1" fmla="*/ 381000 h 3079750"/>
                <a:gd name="connsiteX2" fmla="*/ 3126582 w 3126582"/>
                <a:gd name="connsiteY2" fmla="*/ 1316037 h 3079750"/>
                <a:gd name="connsiteX3" fmla="*/ 2937670 w 3126582"/>
                <a:gd name="connsiteY3" fmla="*/ 2380456 h 3079750"/>
                <a:gd name="connsiteX4" fmla="*/ 2109788 w 3126582"/>
                <a:gd name="connsiteY4" fmla="*/ 3079750 h 3079750"/>
                <a:gd name="connsiteX5" fmla="*/ 1023144 w 3126582"/>
                <a:gd name="connsiteY5" fmla="*/ 3075781 h 3079750"/>
                <a:gd name="connsiteX6" fmla="*/ 195263 w 3126582"/>
                <a:gd name="connsiteY6" fmla="*/ 2382838 h 3079750"/>
                <a:gd name="connsiteX7" fmla="*/ 0 w 3126582"/>
                <a:gd name="connsiteY7" fmla="*/ 1314450 h 3079750"/>
                <a:gd name="connsiteX8" fmla="*/ 547688 w 3126582"/>
                <a:gd name="connsiteY8" fmla="*/ 368300 h 3079750"/>
                <a:gd name="connsiteX9" fmla="*/ 1563688 w 3126582"/>
                <a:gd name="connsiteY9" fmla="*/ 0 h 307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26582" h="3079750">
                  <a:moveTo>
                    <a:pt x="1563688" y="0"/>
                  </a:moveTo>
                  <a:lnTo>
                    <a:pt x="2598738" y="381000"/>
                  </a:lnTo>
                  <a:lnTo>
                    <a:pt x="3126582" y="1316037"/>
                  </a:lnTo>
                  <a:lnTo>
                    <a:pt x="2937670" y="2380456"/>
                  </a:lnTo>
                  <a:lnTo>
                    <a:pt x="2109788" y="3079750"/>
                  </a:lnTo>
                  <a:lnTo>
                    <a:pt x="1023144" y="3075781"/>
                  </a:lnTo>
                  <a:lnTo>
                    <a:pt x="195263" y="2382838"/>
                  </a:lnTo>
                  <a:lnTo>
                    <a:pt x="0" y="1314450"/>
                  </a:lnTo>
                  <a:lnTo>
                    <a:pt x="547688" y="368300"/>
                  </a:lnTo>
                  <a:lnTo>
                    <a:pt x="1563688" y="0"/>
                  </a:lnTo>
                  <a:close/>
                </a:path>
              </a:pathLst>
            </a:cu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2634058" y="1740069"/>
              <a:ext cx="1342856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Originalidad de la invención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3" name="Rectangle 17"/>
            <p:cNvSpPr>
              <a:spLocks noChangeArrowheads="1"/>
            </p:cNvSpPr>
            <p:nvPr/>
          </p:nvSpPr>
          <p:spPr bwMode="auto">
            <a:xfrm>
              <a:off x="4341477" y="2247900"/>
              <a:ext cx="133202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Capacidad de sustitución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981042" y="3305630"/>
              <a:ext cx="107387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Nivel de funciona-miento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2888" y="4697277"/>
              <a:ext cx="133202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Requerimiento de nuevas habilidades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3585274" y="5416196"/>
              <a:ext cx="133202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Tiempo</a:t>
              </a:r>
              <a:r>
                <a:rPr kumimoji="0" lang="es-MX" altLang="es-MX" sz="140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de gestión comercial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1821694" y="5416196"/>
              <a:ext cx="1056448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Facilidad de imitación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503313" y="4697277"/>
              <a:ext cx="133202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Detección de infracciones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220216" y="3378200"/>
              <a:ext cx="1408208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Dependencia de otras</a:t>
              </a:r>
              <a:r>
                <a:rPr kumimoji="0" lang="es-MX" altLang="es-MX" sz="140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patentes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829020" y="2247900"/>
              <a:ext cx="133202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Valor comercial para el cliente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Rectangle 11"/>
            <p:cNvSpPr>
              <a:spLocks noChangeArrowheads="1"/>
            </p:cNvSpPr>
            <p:nvPr/>
          </p:nvSpPr>
          <p:spPr bwMode="auto">
            <a:xfrm>
              <a:off x="3126455" y="3493131"/>
              <a:ext cx="110946" cy="15388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</a:t>
              </a:r>
              <a:endParaRPr kumimoji="0" lang="es-MX" altLang="es-MX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3126455" y="3172452"/>
              <a:ext cx="110946" cy="15388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</a:t>
              </a:r>
              <a:endParaRPr kumimoji="0" lang="es-MX" altLang="es-MX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3" name="Rectangle 13"/>
            <p:cNvSpPr>
              <a:spLocks noChangeArrowheads="1"/>
            </p:cNvSpPr>
            <p:nvPr/>
          </p:nvSpPr>
          <p:spPr bwMode="auto">
            <a:xfrm>
              <a:off x="3126455" y="2851772"/>
              <a:ext cx="110946" cy="15388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</a:t>
              </a:r>
              <a:endParaRPr kumimoji="0" lang="es-MX" altLang="es-MX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4" name="Rectangle 14"/>
            <p:cNvSpPr>
              <a:spLocks noChangeArrowheads="1"/>
            </p:cNvSpPr>
            <p:nvPr/>
          </p:nvSpPr>
          <p:spPr bwMode="auto">
            <a:xfrm>
              <a:off x="3126455" y="2531090"/>
              <a:ext cx="110946" cy="15388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</a:t>
              </a:r>
              <a:endParaRPr kumimoji="0" lang="es-MX" altLang="es-MX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5" name="Rectangle 15"/>
            <p:cNvSpPr>
              <a:spLocks noChangeArrowheads="1"/>
            </p:cNvSpPr>
            <p:nvPr/>
          </p:nvSpPr>
          <p:spPr bwMode="auto">
            <a:xfrm>
              <a:off x="3126455" y="2210411"/>
              <a:ext cx="110946" cy="15388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</a:t>
              </a:r>
              <a:endParaRPr kumimoji="0" lang="es-MX" altLang="es-MX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37" name="Tekstboks 7"/>
          <p:cNvSpPr txBox="1"/>
          <p:nvPr/>
        </p:nvSpPr>
        <p:spPr bwMode="auto">
          <a:xfrm>
            <a:off x="6228184" y="1556792"/>
            <a:ext cx="2600042" cy="461664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IMPLICACIONES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La aportación de los elementos técnicos al valor de la patente es relevante.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Principalmente por su originalidad, su nivel de funcionamiento, y por el valor comercial para el cliente.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Lo anterior, revela un claro “enfoque de mercado”, es decir, es una Patente creada por y para la demanda de los consumidores.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i="1" kern="0" dirty="0">
                <a:ln w="3175">
                  <a:noFill/>
                </a:ln>
                <a:latin typeface="Arial" pitchFamily="34" charset="0"/>
                <a:cs typeface="Arial"/>
              </a:rPr>
              <a:t>Las debilidades son plenamente compensadas por las fortalezas de la patente, así como por el periodo de vida de la protección y la aplicación de medidas de respeto a los derechos de la misma.</a:t>
            </a:r>
          </a:p>
        </p:txBody>
      </p:sp>
      <p:sp>
        <p:nvSpPr>
          <p:cNvPr id="38" name="Rectangle 27"/>
          <p:cNvSpPr>
            <a:spLocks noChangeArrowheads="1"/>
          </p:cNvSpPr>
          <p:nvPr/>
        </p:nvSpPr>
        <p:spPr bwMode="blackWhite">
          <a:xfrm>
            <a:off x="827584" y="1397272"/>
            <a:ext cx="6161796" cy="30353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0" tIns="36000" rIns="0" bIns="36000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s-MX" altLang="es-ES_tradnl" sz="1500" b="1" u="sng" dirty="0">
                <a:latin typeface="Arial" panose="020B0604020202020204" pitchFamily="34" charset="0"/>
                <a:cs typeface="Arial" panose="020B0604020202020204" pitchFamily="34" charset="0"/>
              </a:rPr>
              <a:t>RESUMEN DEL ESTATUS TECNOLÓGICO DE LA PATENTE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2432807" y="6322780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sp>
        <p:nvSpPr>
          <p:cNvPr id="42" name="41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 términos tecnológicos, la Patente 272430 registra una menor fortaleza que en términos legales pues alcanzó sólo 37 puntos de 45 posibles (82.2%)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41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33947272"/>
      </p:ext>
    </p:extLst>
  </p:cSld>
  <p:clrMapOvr>
    <a:masterClrMapping/>
  </p:clrMapOvr>
  <p:transition xmlns:p14="http://schemas.microsoft.com/office/powerpoint/2010/main" spd="slow">
    <p:push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187624" y="6247106"/>
            <a:ext cx="25198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2" name="6 Grupo"/>
          <p:cNvGrpSpPr/>
          <p:nvPr/>
        </p:nvGrpSpPr>
        <p:grpSpPr>
          <a:xfrm>
            <a:off x="230672" y="1408107"/>
            <a:ext cx="3716412" cy="4803555"/>
            <a:chOff x="414146" y="1327280"/>
            <a:chExt cx="3716412" cy="4803555"/>
          </a:xfrm>
        </p:grpSpPr>
        <p:grpSp>
          <p:nvGrpSpPr>
            <p:cNvPr id="3" name="7 Grupo"/>
            <p:cNvGrpSpPr/>
            <p:nvPr/>
          </p:nvGrpSpPr>
          <p:grpSpPr>
            <a:xfrm>
              <a:off x="414146" y="1327280"/>
              <a:ext cx="3716412" cy="3202618"/>
              <a:chOff x="351532" y="1327280"/>
              <a:chExt cx="3716412" cy="3202618"/>
            </a:xfrm>
          </p:grpSpPr>
          <p:sp>
            <p:nvSpPr>
              <p:cNvPr id="10" name="9 Rectángulo"/>
              <p:cNvSpPr/>
              <p:nvPr/>
            </p:nvSpPr>
            <p:spPr>
              <a:xfrm>
                <a:off x="351532" y="1676984"/>
                <a:ext cx="3716412" cy="283232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11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C1. ¿Cuáles son las opciones de comercialización?</a:t>
                </a:r>
              </a:p>
            </p:txBody>
          </p:sp>
          <p:sp>
            <p:nvSpPr>
              <p:cNvPr id="12" name="Tekstboks 7"/>
              <p:cNvSpPr txBox="1"/>
              <p:nvPr/>
            </p:nvSpPr>
            <p:spPr bwMode="auto">
              <a:xfrm>
                <a:off x="431738" y="2283129"/>
                <a:ext cx="3564198" cy="2246769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No hay mercado para la tecnología.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La tecnología aún no tiene un mercado objetivo particular.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Hay un mercado bien conocido para la tecnología.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Hay un mercado bien definido y hay nuevas opciones.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Hay un mercado bien definido y otros mercados tangibles prominentes.</a:t>
                </a:r>
              </a:p>
            </p:txBody>
          </p:sp>
          <p:sp>
            <p:nvSpPr>
              <p:cNvPr id="13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327280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" name="Tekstboks 7"/>
            <p:cNvSpPr txBox="1"/>
            <p:nvPr/>
          </p:nvSpPr>
          <p:spPr bwMode="auto">
            <a:xfrm>
              <a:off x="494352" y="4607341"/>
              <a:ext cx="3569648" cy="1523494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Investigar información estadística de mercado.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Buscar estudios de mercado del producto.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Obtener datos de Informes Anuales de la empresa.</a:t>
              </a:r>
            </a:p>
          </p:txBody>
        </p:sp>
      </p:grpSp>
      <p:grpSp>
        <p:nvGrpSpPr>
          <p:cNvPr id="7" name="5133 Grupo"/>
          <p:cNvGrpSpPr/>
          <p:nvPr/>
        </p:nvGrpSpPr>
        <p:grpSpPr>
          <a:xfrm>
            <a:off x="4362043" y="1600178"/>
            <a:ext cx="4466183" cy="4940242"/>
            <a:chOff x="4362043" y="1298723"/>
            <a:chExt cx="4466183" cy="4940242"/>
          </a:xfrm>
        </p:grpSpPr>
        <p:sp>
          <p:nvSpPr>
            <p:cNvPr id="14" name="Tekstboks 7"/>
            <p:cNvSpPr txBox="1"/>
            <p:nvPr/>
          </p:nvSpPr>
          <p:spPr bwMode="auto">
            <a:xfrm>
              <a:off x="4362043" y="1298723"/>
              <a:ext cx="4466183" cy="938719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latin typeface="Arial" pitchFamily="34" charset="0"/>
                  <a:cs typeface="Arial"/>
                </a:rPr>
                <a:t>En el 2013,  en México el valor del mercado de la industria del cuidado personal fue de 10.0 mil millones de dólares.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latin typeface="Arial" pitchFamily="34" charset="0"/>
                  <a:cs typeface="Arial"/>
                </a:rPr>
                <a:t>El cuidado oral aporta el 10.7% del mercado.</a:t>
              </a:r>
            </a:p>
          </p:txBody>
        </p:sp>
        <p:grpSp>
          <p:nvGrpSpPr>
            <p:cNvPr id="8" name="5132 Grupo"/>
            <p:cNvGrpSpPr/>
            <p:nvPr/>
          </p:nvGrpSpPr>
          <p:grpSpPr>
            <a:xfrm>
              <a:off x="4625906" y="2325885"/>
              <a:ext cx="4023560" cy="1391147"/>
              <a:chOff x="4625906" y="2662238"/>
              <a:chExt cx="4023560" cy="1391147"/>
            </a:xfrm>
          </p:grpSpPr>
          <p:sp>
            <p:nvSpPr>
              <p:cNvPr id="26" name="Freeform 8"/>
              <p:cNvSpPr>
                <a:spLocks/>
              </p:cNvSpPr>
              <p:nvPr/>
            </p:nvSpPr>
            <p:spPr bwMode="auto">
              <a:xfrm>
                <a:off x="6638929" y="2920543"/>
                <a:ext cx="2010537" cy="578322"/>
              </a:xfrm>
              <a:custGeom>
                <a:avLst/>
                <a:gdLst>
                  <a:gd name="T0" fmla="*/ 0 w 6743"/>
                  <a:gd name="T1" fmla="*/ 4031 h 5470"/>
                  <a:gd name="T2" fmla="*/ 6305 w 6743"/>
                  <a:gd name="T3" fmla="*/ 5470 h 5470"/>
                  <a:gd name="T4" fmla="*/ 5056 w 6743"/>
                  <a:gd name="T5" fmla="*/ 0 h 5470"/>
                  <a:gd name="T6" fmla="*/ 0 w 6743"/>
                  <a:gd name="T7" fmla="*/ 4031 h 5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43" h="5470">
                    <a:moveTo>
                      <a:pt x="0" y="4031"/>
                    </a:moveTo>
                    <a:lnTo>
                      <a:pt x="6305" y="5470"/>
                    </a:lnTo>
                    <a:cubicBezTo>
                      <a:pt x="6743" y="3552"/>
                      <a:pt x="6283" y="1538"/>
                      <a:pt x="5056" y="0"/>
                    </a:cubicBezTo>
                    <a:lnTo>
                      <a:pt x="0" y="4031"/>
                    </a:lnTo>
                    <a:close/>
                  </a:path>
                </a:pathLst>
              </a:custGeom>
              <a:solidFill>
                <a:srgbClr val="00B050"/>
              </a:solidFill>
              <a:ln w="12700">
                <a:noFill/>
                <a:prstDash val="solid"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/>
              </a:p>
            </p:txBody>
          </p:sp>
          <p:grpSp>
            <p:nvGrpSpPr>
              <p:cNvPr id="15" name="5131 Grupo"/>
              <p:cNvGrpSpPr/>
              <p:nvPr/>
            </p:nvGrpSpPr>
            <p:grpSpPr>
              <a:xfrm>
                <a:off x="4625906" y="2662238"/>
                <a:ext cx="3891844" cy="1391147"/>
                <a:chOff x="4625906" y="2662238"/>
                <a:chExt cx="3891844" cy="1391147"/>
              </a:xfrm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</p:grpSpPr>
            <p:sp>
              <p:nvSpPr>
                <p:cNvPr id="27" name="Freeform 9"/>
                <p:cNvSpPr>
                  <a:spLocks/>
                </p:cNvSpPr>
                <p:nvPr/>
              </p:nvSpPr>
              <p:spPr bwMode="auto">
                <a:xfrm>
                  <a:off x="6638929" y="3347232"/>
                  <a:ext cx="1878821" cy="616230"/>
                </a:xfrm>
                <a:custGeom>
                  <a:avLst/>
                  <a:gdLst>
                    <a:gd name="T0" fmla="*/ 0 w 6305"/>
                    <a:gd name="T1" fmla="*/ 0 h 5827"/>
                    <a:gd name="T2" fmla="*/ 2806 w 6305"/>
                    <a:gd name="T3" fmla="*/ 5827 h 5827"/>
                    <a:gd name="T4" fmla="*/ 6305 w 6305"/>
                    <a:gd name="T5" fmla="*/ 1439 h 5827"/>
                    <a:gd name="T6" fmla="*/ 0 w 6305"/>
                    <a:gd name="T7" fmla="*/ 0 h 58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05" h="5827">
                      <a:moveTo>
                        <a:pt x="0" y="0"/>
                      </a:moveTo>
                      <a:lnTo>
                        <a:pt x="2806" y="5827"/>
                      </a:lnTo>
                      <a:cubicBezTo>
                        <a:pt x="4579" y="4973"/>
                        <a:pt x="5867" y="3358"/>
                        <a:pt x="6305" y="143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9A54E">
                    <a:alpha val="50000"/>
                  </a:srgbClr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28" name="Freeform 10"/>
                <p:cNvSpPr>
                  <a:spLocks/>
                </p:cNvSpPr>
                <p:nvPr/>
              </p:nvSpPr>
              <p:spPr bwMode="auto">
                <a:xfrm>
                  <a:off x="5801413" y="3347232"/>
                  <a:ext cx="1672548" cy="706153"/>
                </a:xfrm>
                <a:custGeom>
                  <a:avLst/>
                  <a:gdLst>
                    <a:gd name="T0" fmla="*/ 5611 w 11223"/>
                    <a:gd name="T1" fmla="*/ 0 h 13361"/>
                    <a:gd name="T2" fmla="*/ 0 w 11223"/>
                    <a:gd name="T3" fmla="*/ 11653 h 13361"/>
                    <a:gd name="T4" fmla="*/ 11223 w 11223"/>
                    <a:gd name="T5" fmla="*/ 11653 h 13361"/>
                    <a:gd name="T6" fmla="*/ 5611 w 11223"/>
                    <a:gd name="T7" fmla="*/ 0 h 133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223" h="13361">
                      <a:moveTo>
                        <a:pt x="5611" y="0"/>
                      </a:moveTo>
                      <a:lnTo>
                        <a:pt x="0" y="11653"/>
                      </a:lnTo>
                      <a:cubicBezTo>
                        <a:pt x="3546" y="13361"/>
                        <a:pt x="7677" y="13361"/>
                        <a:pt x="11223" y="11653"/>
                      </a:cubicBezTo>
                      <a:lnTo>
                        <a:pt x="5611" y="0"/>
                      </a:lnTo>
                      <a:close/>
                    </a:path>
                  </a:pathLst>
                </a:custGeom>
                <a:solidFill>
                  <a:srgbClr val="71588F">
                    <a:alpha val="50000"/>
                  </a:srgbClr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29" name="Freeform 11"/>
                <p:cNvSpPr>
                  <a:spLocks/>
                </p:cNvSpPr>
                <p:nvPr/>
              </p:nvSpPr>
              <p:spPr bwMode="auto">
                <a:xfrm>
                  <a:off x="4757623" y="3347232"/>
                  <a:ext cx="1881306" cy="616230"/>
                </a:xfrm>
                <a:custGeom>
                  <a:avLst/>
                  <a:gdLst>
                    <a:gd name="T0" fmla="*/ 12609 w 12609"/>
                    <a:gd name="T1" fmla="*/ 0 h 11653"/>
                    <a:gd name="T2" fmla="*/ 0 w 12609"/>
                    <a:gd name="T3" fmla="*/ 2878 h 11653"/>
                    <a:gd name="T4" fmla="*/ 6998 w 12609"/>
                    <a:gd name="T5" fmla="*/ 11653 h 11653"/>
                    <a:gd name="T6" fmla="*/ 12609 w 12609"/>
                    <a:gd name="T7" fmla="*/ 0 h 116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609" h="11653">
                      <a:moveTo>
                        <a:pt x="12609" y="0"/>
                      </a:moveTo>
                      <a:lnTo>
                        <a:pt x="0" y="2878"/>
                      </a:lnTo>
                      <a:cubicBezTo>
                        <a:pt x="876" y="6716"/>
                        <a:pt x="3452" y="9945"/>
                        <a:pt x="6998" y="11653"/>
                      </a:cubicBezTo>
                      <a:lnTo>
                        <a:pt x="12609" y="0"/>
                      </a:lnTo>
                      <a:close/>
                    </a:path>
                  </a:pathLst>
                </a:custGeom>
                <a:solidFill>
                  <a:srgbClr val="4198AF">
                    <a:alpha val="50000"/>
                  </a:srgbClr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1" name="Freeform 13"/>
                <p:cNvSpPr>
                  <a:spLocks/>
                </p:cNvSpPr>
                <p:nvPr/>
              </p:nvSpPr>
              <p:spPr bwMode="auto">
                <a:xfrm>
                  <a:off x="5130405" y="2662238"/>
                  <a:ext cx="1508524" cy="684994"/>
                </a:xfrm>
                <a:custGeom>
                  <a:avLst/>
                  <a:gdLst>
                    <a:gd name="T0" fmla="*/ 10111 w 10111"/>
                    <a:gd name="T1" fmla="*/ 12933 h 12933"/>
                    <a:gd name="T2" fmla="*/ 10111 w 10111"/>
                    <a:gd name="T3" fmla="*/ 0 h 12933"/>
                    <a:gd name="T4" fmla="*/ 0 w 10111"/>
                    <a:gd name="T5" fmla="*/ 4870 h 12933"/>
                    <a:gd name="T6" fmla="*/ 10111 w 10111"/>
                    <a:gd name="T7" fmla="*/ 12933 h 12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111" h="12933">
                      <a:moveTo>
                        <a:pt x="10111" y="12933"/>
                      </a:moveTo>
                      <a:lnTo>
                        <a:pt x="10111" y="0"/>
                      </a:lnTo>
                      <a:cubicBezTo>
                        <a:pt x="6176" y="0"/>
                        <a:pt x="2454" y="1792"/>
                        <a:pt x="0" y="4870"/>
                      </a:cubicBezTo>
                      <a:lnTo>
                        <a:pt x="10111" y="12933"/>
                      </a:lnTo>
                      <a:close/>
                    </a:path>
                  </a:pathLst>
                </a:custGeom>
                <a:solidFill>
                  <a:srgbClr val="93A9CF">
                    <a:alpha val="50000"/>
                  </a:srgbClr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25" name="Freeform 7"/>
                <p:cNvSpPr>
                  <a:spLocks/>
                </p:cNvSpPr>
                <p:nvPr/>
              </p:nvSpPr>
              <p:spPr bwMode="auto">
                <a:xfrm>
                  <a:off x="6638929" y="2663119"/>
                  <a:ext cx="1506039" cy="684113"/>
                </a:xfrm>
                <a:custGeom>
                  <a:avLst/>
                  <a:gdLst>
                    <a:gd name="T0" fmla="*/ 0 w 5056"/>
                    <a:gd name="T1" fmla="*/ 6466 h 6466"/>
                    <a:gd name="T2" fmla="*/ 5056 w 5056"/>
                    <a:gd name="T3" fmla="*/ 2435 h 6466"/>
                    <a:gd name="T4" fmla="*/ 0 w 5056"/>
                    <a:gd name="T5" fmla="*/ 0 h 6466"/>
                    <a:gd name="T6" fmla="*/ 0 w 5056"/>
                    <a:gd name="T7" fmla="*/ 6466 h 6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056" h="6466">
                      <a:moveTo>
                        <a:pt x="0" y="6466"/>
                      </a:moveTo>
                      <a:lnTo>
                        <a:pt x="5056" y="2435"/>
                      </a:lnTo>
                      <a:cubicBezTo>
                        <a:pt x="3829" y="896"/>
                        <a:pt x="1968" y="0"/>
                        <a:pt x="0" y="0"/>
                      </a:cubicBezTo>
                      <a:lnTo>
                        <a:pt x="0" y="6466"/>
                      </a:lnTo>
                      <a:close/>
                    </a:path>
                  </a:pathLst>
                </a:custGeom>
                <a:solidFill>
                  <a:srgbClr val="4572A7">
                    <a:alpha val="50000"/>
                  </a:srgbClr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  <p:sp>
              <p:nvSpPr>
                <p:cNvPr id="30" name="Freeform 12"/>
                <p:cNvSpPr>
                  <a:spLocks/>
                </p:cNvSpPr>
                <p:nvPr/>
              </p:nvSpPr>
              <p:spPr bwMode="auto">
                <a:xfrm>
                  <a:off x="4625906" y="2920543"/>
                  <a:ext cx="2013023" cy="578322"/>
                </a:xfrm>
                <a:custGeom>
                  <a:avLst/>
                  <a:gdLst>
                    <a:gd name="T0" fmla="*/ 13484 w 13484"/>
                    <a:gd name="T1" fmla="*/ 8063 h 10941"/>
                    <a:gd name="T2" fmla="*/ 3373 w 13484"/>
                    <a:gd name="T3" fmla="*/ 0 h 10941"/>
                    <a:gd name="T4" fmla="*/ 875 w 13484"/>
                    <a:gd name="T5" fmla="*/ 10941 h 10941"/>
                    <a:gd name="T6" fmla="*/ 13484 w 13484"/>
                    <a:gd name="T7" fmla="*/ 8063 h 109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484" h="10941">
                      <a:moveTo>
                        <a:pt x="13484" y="8063"/>
                      </a:moveTo>
                      <a:lnTo>
                        <a:pt x="3373" y="0"/>
                      </a:lnTo>
                      <a:cubicBezTo>
                        <a:pt x="919" y="3077"/>
                        <a:pt x="0" y="7104"/>
                        <a:pt x="875" y="10941"/>
                      </a:cubicBezTo>
                      <a:lnTo>
                        <a:pt x="13484" y="8063"/>
                      </a:lnTo>
                      <a:close/>
                    </a:path>
                  </a:pathLst>
                </a:custGeom>
                <a:solidFill>
                  <a:srgbClr val="DB843D">
                    <a:alpha val="50000"/>
                  </a:srgbClr>
                </a:solidFill>
                <a:ln w="12700">
                  <a:noFill/>
                  <a:prstDash val="solid"/>
                  <a:round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MX"/>
                </a:p>
              </p:txBody>
            </p:sp>
          </p:grpSp>
          <p:sp>
            <p:nvSpPr>
              <p:cNvPr id="40" name="Rectangle 17"/>
              <p:cNvSpPr>
                <a:spLocks noChangeArrowheads="1"/>
              </p:cNvSpPr>
              <p:nvPr/>
            </p:nvSpPr>
            <p:spPr bwMode="auto">
              <a:xfrm>
                <a:off x="6638929" y="2716549"/>
                <a:ext cx="87947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 algn="ctr"/>
                <a:r>
                  <a:rPr lang="es-MX" altLang="es-MX" sz="1400" dirty="0">
                    <a:solidFill>
                      <a:srgbClr val="000000"/>
                    </a:solidFill>
                  </a:rPr>
                  <a:t>Cabello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" name="Rectangle 17"/>
              <p:cNvSpPr>
                <a:spLocks noChangeArrowheads="1"/>
              </p:cNvSpPr>
              <p:nvPr/>
            </p:nvSpPr>
            <p:spPr bwMode="auto">
              <a:xfrm>
                <a:off x="7204461" y="3503949"/>
                <a:ext cx="87947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 algn="ctr"/>
                <a:r>
                  <a:rPr lang="es-MX" altLang="es-MX" sz="1400" dirty="0">
                    <a:solidFill>
                      <a:srgbClr val="000000"/>
                    </a:solidFill>
                  </a:rPr>
                  <a:t>Piel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4" name="Rectangle 17"/>
              <p:cNvSpPr>
                <a:spLocks noChangeArrowheads="1"/>
              </p:cNvSpPr>
              <p:nvPr/>
            </p:nvSpPr>
            <p:spPr bwMode="auto">
              <a:xfrm>
                <a:off x="6194811" y="3717612"/>
                <a:ext cx="87947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 algn="ctr"/>
                <a:r>
                  <a:rPr lang="es-MX" altLang="es-MX" sz="1400" dirty="0">
                    <a:solidFill>
                      <a:srgbClr val="000000"/>
                    </a:solidFill>
                  </a:rPr>
                  <a:t>Uñas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5" name="Rectangle 17"/>
              <p:cNvSpPr>
                <a:spLocks noChangeArrowheads="1"/>
              </p:cNvSpPr>
              <p:nvPr/>
            </p:nvSpPr>
            <p:spPr bwMode="auto">
              <a:xfrm>
                <a:off x="5194686" y="3503949"/>
                <a:ext cx="87947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 algn="ctr"/>
                <a:r>
                  <a:rPr lang="es-MX" altLang="es-MX" sz="1400" dirty="0">
                    <a:solidFill>
                      <a:srgbClr val="000000"/>
                    </a:solidFill>
                  </a:rPr>
                  <a:t>Maquillaje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6" name="Rectangle 17"/>
              <p:cNvSpPr>
                <a:spLocks noChangeArrowheads="1"/>
              </p:cNvSpPr>
              <p:nvPr/>
            </p:nvSpPr>
            <p:spPr bwMode="auto">
              <a:xfrm>
                <a:off x="4802882" y="3160018"/>
                <a:ext cx="1214125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 algn="ctr"/>
                <a:r>
                  <a:rPr lang="es-MX" altLang="es-MX" sz="1400" dirty="0">
                    <a:solidFill>
                      <a:srgbClr val="000000"/>
                    </a:solidFill>
                  </a:rPr>
                  <a:t>Cuidado íntimo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7" name="Rectangle 17"/>
              <p:cNvSpPr>
                <a:spLocks noChangeArrowheads="1"/>
              </p:cNvSpPr>
              <p:nvPr/>
            </p:nvSpPr>
            <p:spPr bwMode="auto">
              <a:xfrm>
                <a:off x="5290424" y="2800558"/>
                <a:ext cx="1457819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 algn="ctr"/>
                <a:r>
                  <a:rPr lang="es-MX" altLang="es-MX" sz="1400" dirty="0">
                    <a:solidFill>
                      <a:srgbClr val="000000"/>
                    </a:solidFill>
                  </a:rPr>
                  <a:t>Olor corporal</a:t>
                </a:r>
                <a:endParaRPr kumimoji="0" lang="es-MX" altLang="es-MX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130" name="5129 Forma libre"/>
              <p:cNvSpPr/>
              <p:nvPr/>
            </p:nvSpPr>
            <p:spPr>
              <a:xfrm>
                <a:off x="6646069" y="3164681"/>
                <a:ext cx="1907381" cy="330994"/>
              </a:xfrm>
              <a:custGeom>
                <a:avLst/>
                <a:gdLst>
                  <a:gd name="connsiteX0" fmla="*/ 0 w 1914525"/>
                  <a:gd name="connsiteY0" fmla="*/ 0 h 330994"/>
                  <a:gd name="connsiteX1" fmla="*/ 2381 w 1914525"/>
                  <a:gd name="connsiteY1" fmla="*/ 183357 h 330994"/>
                  <a:gd name="connsiteX2" fmla="*/ 1881187 w 1914525"/>
                  <a:gd name="connsiteY2" fmla="*/ 330994 h 330994"/>
                  <a:gd name="connsiteX3" fmla="*/ 1914525 w 1914525"/>
                  <a:gd name="connsiteY3" fmla="*/ 104775 h 330994"/>
                  <a:gd name="connsiteX4" fmla="*/ 1866900 w 1914525"/>
                  <a:gd name="connsiteY4" fmla="*/ 150019 h 330994"/>
                  <a:gd name="connsiteX5" fmla="*/ 0 w 1914525"/>
                  <a:gd name="connsiteY5" fmla="*/ 0 h 330994"/>
                  <a:gd name="connsiteX0" fmla="*/ 0 w 1914525"/>
                  <a:gd name="connsiteY0" fmla="*/ 0 h 330994"/>
                  <a:gd name="connsiteX1" fmla="*/ 2381 w 1914525"/>
                  <a:gd name="connsiteY1" fmla="*/ 183357 h 330994"/>
                  <a:gd name="connsiteX2" fmla="*/ 1871662 w 1914525"/>
                  <a:gd name="connsiteY2" fmla="*/ 330994 h 330994"/>
                  <a:gd name="connsiteX3" fmla="*/ 1914525 w 1914525"/>
                  <a:gd name="connsiteY3" fmla="*/ 104775 h 330994"/>
                  <a:gd name="connsiteX4" fmla="*/ 1866900 w 1914525"/>
                  <a:gd name="connsiteY4" fmla="*/ 150019 h 330994"/>
                  <a:gd name="connsiteX5" fmla="*/ 0 w 1914525"/>
                  <a:gd name="connsiteY5" fmla="*/ 0 h 330994"/>
                  <a:gd name="connsiteX0" fmla="*/ 0 w 1907381"/>
                  <a:gd name="connsiteY0" fmla="*/ 0 h 330994"/>
                  <a:gd name="connsiteX1" fmla="*/ 2381 w 1907381"/>
                  <a:gd name="connsiteY1" fmla="*/ 183357 h 330994"/>
                  <a:gd name="connsiteX2" fmla="*/ 1871662 w 1907381"/>
                  <a:gd name="connsiteY2" fmla="*/ 330994 h 330994"/>
                  <a:gd name="connsiteX3" fmla="*/ 1907381 w 1907381"/>
                  <a:gd name="connsiteY3" fmla="*/ 116681 h 330994"/>
                  <a:gd name="connsiteX4" fmla="*/ 1866900 w 1907381"/>
                  <a:gd name="connsiteY4" fmla="*/ 150019 h 330994"/>
                  <a:gd name="connsiteX5" fmla="*/ 0 w 1907381"/>
                  <a:gd name="connsiteY5" fmla="*/ 0 h 330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7381" h="330994">
                    <a:moveTo>
                      <a:pt x="0" y="0"/>
                    </a:moveTo>
                    <a:cubicBezTo>
                      <a:pt x="794" y="61119"/>
                      <a:pt x="1587" y="122238"/>
                      <a:pt x="2381" y="183357"/>
                    </a:cubicBezTo>
                    <a:lnTo>
                      <a:pt x="1871662" y="330994"/>
                    </a:lnTo>
                    <a:lnTo>
                      <a:pt x="1907381" y="116681"/>
                    </a:lnTo>
                    <a:lnTo>
                      <a:pt x="1866900" y="1500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8" name="Freeform 8"/>
              <p:cNvSpPr>
                <a:spLocks/>
              </p:cNvSpPr>
              <p:nvPr/>
            </p:nvSpPr>
            <p:spPr bwMode="auto">
              <a:xfrm>
                <a:off x="6638929" y="2739568"/>
                <a:ext cx="2010537" cy="578322"/>
              </a:xfrm>
              <a:custGeom>
                <a:avLst/>
                <a:gdLst>
                  <a:gd name="T0" fmla="*/ 0 w 6743"/>
                  <a:gd name="T1" fmla="*/ 4031 h 5470"/>
                  <a:gd name="T2" fmla="*/ 6305 w 6743"/>
                  <a:gd name="T3" fmla="*/ 5470 h 5470"/>
                  <a:gd name="T4" fmla="*/ 5056 w 6743"/>
                  <a:gd name="T5" fmla="*/ 0 h 5470"/>
                  <a:gd name="T6" fmla="*/ 0 w 6743"/>
                  <a:gd name="T7" fmla="*/ 4031 h 5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43" h="5470">
                    <a:moveTo>
                      <a:pt x="0" y="4031"/>
                    </a:moveTo>
                    <a:lnTo>
                      <a:pt x="6305" y="5470"/>
                    </a:lnTo>
                    <a:cubicBezTo>
                      <a:pt x="6743" y="3552"/>
                      <a:pt x="6283" y="1538"/>
                      <a:pt x="5056" y="0"/>
                    </a:cubicBezTo>
                    <a:lnTo>
                      <a:pt x="0" y="4031"/>
                    </a:lnTo>
                    <a:close/>
                  </a:path>
                </a:pathLst>
              </a:custGeom>
              <a:solidFill>
                <a:srgbClr val="00B050"/>
              </a:solidFill>
              <a:ln w="12700">
                <a:noFill/>
                <a:prstDash val="solid"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/>
              </a:p>
            </p:txBody>
          </p:sp>
          <p:sp>
            <p:nvSpPr>
              <p:cNvPr id="48" name="Rectangle 17"/>
              <p:cNvSpPr>
                <a:spLocks noChangeArrowheads="1"/>
              </p:cNvSpPr>
              <p:nvPr/>
            </p:nvSpPr>
            <p:spPr bwMode="auto">
              <a:xfrm>
                <a:off x="7223511" y="2934354"/>
                <a:ext cx="1183963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 algn="ctr"/>
                <a:r>
                  <a:rPr lang="es-MX" altLang="es-MX" sz="1400" b="1" dirty="0">
                    <a:solidFill>
                      <a:srgbClr val="000000"/>
                    </a:solidFill>
                  </a:rPr>
                  <a:t>Cuidado oral</a:t>
                </a:r>
              </a:p>
              <a:p>
                <a:pPr lvl="0" algn="ctr"/>
                <a:r>
                  <a:rPr kumimoji="0" lang="es-MX" altLang="es-MX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10.7%</a:t>
                </a:r>
                <a:endPara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sp>
          <p:nvSpPr>
            <p:cNvPr id="58" name="Tekstboks 7"/>
            <p:cNvSpPr txBox="1"/>
            <p:nvPr/>
          </p:nvSpPr>
          <p:spPr bwMode="auto">
            <a:xfrm>
              <a:off x="4362043" y="3853697"/>
              <a:ext cx="4466183" cy="2385268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latin typeface="Arial" pitchFamily="34" charset="0"/>
                  <a:cs typeface="Arial"/>
                </a:rPr>
                <a:t>En los últimos años el consumo de productos y enjuagues bucales ha aumentado a un 5.0%..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latin typeface="Arial" pitchFamily="34" charset="0"/>
                  <a:cs typeface="Arial"/>
                </a:rPr>
                <a:t>De acuerdo con J&amp;J existe un segmento de consumidores potenciales en proceso de atención: “jóvenes en transición”.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latin typeface="Arial" pitchFamily="34" charset="0"/>
                  <a:cs typeface="Arial"/>
                </a:rPr>
                <a:t>La estrategia de J&amp;J es incrementar la penetración de dicho mercado en un 10% en el próximo año.</a:t>
              </a:r>
            </a:p>
            <a:p>
              <a:pPr marL="87313" indent="-87313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b="1" i="1" kern="0" dirty="0">
                  <a:ln w="3175">
                    <a:noFill/>
                  </a:ln>
                  <a:solidFill>
                    <a:srgbClr val="006600"/>
                  </a:solidFill>
                  <a:latin typeface="Arial" pitchFamily="34" charset="0"/>
                  <a:cs typeface="Arial"/>
                </a:rPr>
                <a:t>En conclusión, esta variable alcanzaría un valor de 5 en la escala, es decir, hay mercado definido y se están desarrollando nuevas opciones tangibles.</a:t>
              </a:r>
            </a:p>
          </p:txBody>
        </p:sp>
      </p:grpSp>
      <p:sp>
        <p:nvSpPr>
          <p:cNvPr id="34" name="33 CuadroTexto"/>
          <p:cNvSpPr txBox="1"/>
          <p:nvPr/>
        </p:nvSpPr>
        <p:spPr>
          <a:xfrm>
            <a:off x="255121" y="47923"/>
            <a:ext cx="863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Opciones de comercialización: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Evaluar el mercado de los productos elaborados con la tecnología (demanda real vs. potencial)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42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28272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475656" y="6203289"/>
            <a:ext cx="2232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2" name="6 Grupo"/>
          <p:cNvGrpSpPr/>
          <p:nvPr/>
        </p:nvGrpSpPr>
        <p:grpSpPr>
          <a:xfrm>
            <a:off x="230672" y="1469959"/>
            <a:ext cx="3716412" cy="4551329"/>
            <a:chOff x="414146" y="1278481"/>
            <a:chExt cx="3716412" cy="4551329"/>
          </a:xfrm>
        </p:grpSpPr>
        <p:grpSp>
          <p:nvGrpSpPr>
            <p:cNvPr id="3" name="7 Grupo"/>
            <p:cNvGrpSpPr/>
            <p:nvPr/>
          </p:nvGrpSpPr>
          <p:grpSpPr>
            <a:xfrm>
              <a:off x="414146" y="1278481"/>
              <a:ext cx="3716412" cy="2399890"/>
              <a:chOff x="351532" y="1278481"/>
              <a:chExt cx="3716412" cy="2399890"/>
            </a:xfrm>
          </p:grpSpPr>
          <p:sp>
            <p:nvSpPr>
              <p:cNvPr id="10" name="9 Rectángulo"/>
              <p:cNvSpPr/>
              <p:nvPr/>
            </p:nvSpPr>
            <p:spPr>
              <a:xfrm>
                <a:off x="351532" y="1676984"/>
                <a:ext cx="3716412" cy="200138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11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C2. ¿Cuál es la tasa de crecimiento del mercado?</a:t>
                </a:r>
              </a:p>
            </p:txBody>
          </p:sp>
          <p:sp>
            <p:nvSpPr>
              <p:cNvPr id="12" name="Tekstboks 7"/>
              <p:cNvSpPr txBox="1"/>
              <p:nvPr/>
            </p:nvSpPr>
            <p:spPr bwMode="auto">
              <a:xfrm>
                <a:off x="431738" y="2210166"/>
                <a:ext cx="3564198" cy="1384995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Muy bajo (0.5%)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Bajo (2.5%)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FFC000"/>
                    </a:solidFill>
                    <a:latin typeface="Arial" pitchFamily="34" charset="0"/>
                    <a:cs typeface="Arial"/>
                  </a:rPr>
                  <a:t>Medio (5%)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Alto (8%)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Muy alto (15%).</a:t>
                </a:r>
              </a:p>
            </p:txBody>
          </p:sp>
          <p:sp>
            <p:nvSpPr>
              <p:cNvPr id="13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278481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" name="Tekstboks 7"/>
            <p:cNvSpPr txBox="1"/>
            <p:nvPr/>
          </p:nvSpPr>
          <p:spPr bwMode="auto">
            <a:xfrm>
              <a:off x="494352" y="3798485"/>
              <a:ext cx="3569648" cy="2031325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Investigar información estadística de mercado (INEGI, Banxico, Cámaras, etc.).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Buscar estudios de mercado del producto.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Obtener datos de Informes Anuales de la empresa.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Investigar estudios de mercado de la competencia.</a:t>
              </a:r>
            </a:p>
          </p:txBody>
        </p:sp>
      </p:grpSp>
      <p:grpSp>
        <p:nvGrpSpPr>
          <p:cNvPr id="7" name="62 Grupo"/>
          <p:cNvGrpSpPr/>
          <p:nvPr/>
        </p:nvGrpSpPr>
        <p:grpSpPr>
          <a:xfrm>
            <a:off x="4362043" y="1629649"/>
            <a:ext cx="4551286" cy="5039711"/>
            <a:chOff x="4362043" y="1272224"/>
            <a:chExt cx="4551286" cy="5039711"/>
          </a:xfrm>
        </p:grpSpPr>
        <p:sp>
          <p:nvSpPr>
            <p:cNvPr id="15" name="Tekstboks 7"/>
            <p:cNvSpPr txBox="1"/>
            <p:nvPr/>
          </p:nvSpPr>
          <p:spPr bwMode="auto">
            <a:xfrm>
              <a:off x="4362043" y="1272224"/>
              <a:ext cx="4551286" cy="1369606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latin typeface="Arial" pitchFamily="34" charset="0"/>
                  <a:cs typeface="Arial"/>
                </a:rPr>
                <a:t>Se estima que en el año 2018, el valor del mercado de la industria del cuidado personal alcance los 13.5 miles de millones de dólares.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latin typeface="Arial" pitchFamily="34" charset="0"/>
                  <a:cs typeface="Arial"/>
                </a:rPr>
                <a:t>En general, todas las entidades vinculadas con el segmento de productos de cuidado bucal pronostican tendencias favorables.</a:t>
              </a:r>
            </a:p>
          </p:txBody>
        </p:sp>
        <p:grpSp>
          <p:nvGrpSpPr>
            <p:cNvPr id="8" name="59 Grupo"/>
            <p:cNvGrpSpPr/>
            <p:nvPr/>
          </p:nvGrpSpPr>
          <p:grpSpPr>
            <a:xfrm>
              <a:off x="4671568" y="3088128"/>
              <a:ext cx="3932237" cy="2185784"/>
              <a:chOff x="4627563" y="2179320"/>
              <a:chExt cx="3932237" cy="2185784"/>
            </a:xfrm>
          </p:grpSpPr>
          <p:sp>
            <p:nvSpPr>
              <p:cNvPr id="52" name="51 Rectángulo"/>
              <p:cNvSpPr/>
              <p:nvPr/>
            </p:nvSpPr>
            <p:spPr>
              <a:xfrm>
                <a:off x="4867275" y="3143250"/>
                <a:ext cx="311943" cy="617056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4" name="53 Rectángulo"/>
              <p:cNvSpPr/>
              <p:nvPr/>
            </p:nvSpPr>
            <p:spPr>
              <a:xfrm>
                <a:off x="5645944" y="2978944"/>
                <a:ext cx="311943" cy="78136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5" name="54 Rectángulo"/>
              <p:cNvSpPr/>
              <p:nvPr/>
            </p:nvSpPr>
            <p:spPr>
              <a:xfrm>
                <a:off x="6431757" y="2905125"/>
                <a:ext cx="311943" cy="855181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6" name="55 Rectángulo"/>
              <p:cNvSpPr/>
              <p:nvPr/>
            </p:nvSpPr>
            <p:spPr>
              <a:xfrm>
                <a:off x="7215188" y="2478881"/>
                <a:ext cx="311943" cy="12814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7" name="56 Rectángulo"/>
              <p:cNvSpPr/>
              <p:nvPr/>
            </p:nvSpPr>
            <p:spPr>
              <a:xfrm>
                <a:off x="7996238" y="2876550"/>
                <a:ext cx="311943" cy="883756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1" name="Rectangle 10"/>
              <p:cNvSpPr>
                <a:spLocks noChangeArrowheads="1"/>
              </p:cNvSpPr>
              <p:nvPr/>
            </p:nvSpPr>
            <p:spPr bwMode="auto">
              <a:xfrm>
                <a:off x="4827588" y="2892578"/>
                <a:ext cx="40876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3.6%</a:t>
                </a:r>
                <a:endPara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" name="Rectangle 11"/>
              <p:cNvSpPr>
                <a:spLocks noChangeArrowheads="1"/>
              </p:cNvSpPr>
              <p:nvPr/>
            </p:nvSpPr>
            <p:spPr bwMode="auto">
              <a:xfrm>
                <a:off x="5610226" y="2719541"/>
                <a:ext cx="40876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4.6%</a:t>
                </a:r>
                <a:endPara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" name="Rectangle 12"/>
              <p:cNvSpPr>
                <a:spLocks noChangeArrowheads="1"/>
              </p:cNvSpPr>
              <p:nvPr/>
            </p:nvSpPr>
            <p:spPr bwMode="auto">
              <a:xfrm>
                <a:off x="6392863" y="2652866"/>
                <a:ext cx="40876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5.0%</a:t>
                </a:r>
                <a:endPara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4" name="Rectangle 13"/>
              <p:cNvSpPr>
                <a:spLocks noChangeArrowheads="1"/>
              </p:cNvSpPr>
              <p:nvPr/>
            </p:nvSpPr>
            <p:spPr bwMode="auto">
              <a:xfrm>
                <a:off x="7175501" y="2224241"/>
                <a:ext cx="40876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7.5%</a:t>
                </a:r>
                <a:endParaRPr kumimoji="0" lang="es-MX" altLang="es-MX" sz="1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5" name="Rectangle 14"/>
              <p:cNvSpPr>
                <a:spLocks noChangeArrowheads="1"/>
              </p:cNvSpPr>
              <p:nvPr/>
            </p:nvSpPr>
            <p:spPr bwMode="auto">
              <a:xfrm>
                <a:off x="7958138" y="2621116"/>
                <a:ext cx="40876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4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5.2%</a:t>
                </a:r>
                <a:endParaRPr kumimoji="0" lang="es-MX" altLang="es-MX" sz="1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6" name="Rectangle 15"/>
              <p:cNvSpPr>
                <a:spLocks noChangeArrowheads="1"/>
              </p:cNvSpPr>
              <p:nvPr/>
            </p:nvSpPr>
            <p:spPr bwMode="auto">
              <a:xfrm>
                <a:off x="4688893" y="3811106"/>
                <a:ext cx="72765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Nielsen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7" name="Rectangle 16"/>
              <p:cNvSpPr>
                <a:spLocks noChangeArrowheads="1"/>
              </p:cNvSpPr>
              <p:nvPr/>
            </p:nvSpPr>
            <p:spPr bwMode="auto">
              <a:xfrm>
                <a:off x="5416550" y="3811106"/>
                <a:ext cx="79375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CNNEx-pansión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8" name="Rectangle 17"/>
              <p:cNvSpPr>
                <a:spLocks noChangeArrowheads="1"/>
              </p:cNvSpPr>
              <p:nvPr/>
            </p:nvSpPr>
            <p:spPr bwMode="auto">
              <a:xfrm>
                <a:off x="6197600" y="3811106"/>
                <a:ext cx="78105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CANIPEC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9" name="Rectangle 18"/>
              <p:cNvSpPr>
                <a:spLocks noChangeArrowheads="1"/>
              </p:cNvSpPr>
              <p:nvPr/>
            </p:nvSpPr>
            <p:spPr bwMode="auto">
              <a:xfrm>
                <a:off x="6978649" y="3811106"/>
                <a:ext cx="787401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J&amp;J </a:t>
                </a:r>
                <a:r>
                  <a:rPr kumimoji="0" lang="es-MX" altLang="es-MX" sz="12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expecta-tivas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0" name="Rectangle 19"/>
              <p:cNvSpPr>
                <a:spLocks noChangeArrowheads="1"/>
              </p:cNvSpPr>
              <p:nvPr/>
            </p:nvSpPr>
            <p:spPr bwMode="auto">
              <a:xfrm>
                <a:off x="7777506" y="3811106"/>
                <a:ext cx="782294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Promedio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" name="Rectangle 8"/>
              <p:cNvSpPr>
                <a:spLocks noChangeArrowheads="1"/>
              </p:cNvSpPr>
              <p:nvPr/>
            </p:nvSpPr>
            <p:spPr bwMode="auto">
              <a:xfrm>
                <a:off x="4632326" y="3760306"/>
                <a:ext cx="3911600" cy="4763"/>
              </a:xfrm>
              <a:prstGeom prst="rect">
                <a:avLst/>
              </a:prstGeom>
              <a:solidFill>
                <a:schemeClr val="tx1"/>
              </a:solidFill>
              <a:ln w="1588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s-MX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9"/>
              <p:cNvSpPr>
                <a:spLocks noEditPoints="1"/>
              </p:cNvSpPr>
              <p:nvPr/>
            </p:nvSpPr>
            <p:spPr bwMode="auto">
              <a:xfrm>
                <a:off x="4627563" y="3761893"/>
                <a:ext cx="3921125" cy="25400"/>
              </a:xfrm>
              <a:custGeom>
                <a:avLst/>
                <a:gdLst>
                  <a:gd name="T0" fmla="*/ 5 w 2470"/>
                  <a:gd name="T1" fmla="*/ 0 h 16"/>
                  <a:gd name="T2" fmla="*/ 5 w 2470"/>
                  <a:gd name="T3" fmla="*/ 16 h 16"/>
                  <a:gd name="T4" fmla="*/ 0 w 2470"/>
                  <a:gd name="T5" fmla="*/ 16 h 16"/>
                  <a:gd name="T6" fmla="*/ 0 w 2470"/>
                  <a:gd name="T7" fmla="*/ 0 h 16"/>
                  <a:gd name="T8" fmla="*/ 5 w 2470"/>
                  <a:gd name="T9" fmla="*/ 0 h 16"/>
                  <a:gd name="T10" fmla="*/ 498 w 2470"/>
                  <a:gd name="T11" fmla="*/ 0 h 16"/>
                  <a:gd name="T12" fmla="*/ 498 w 2470"/>
                  <a:gd name="T13" fmla="*/ 16 h 16"/>
                  <a:gd name="T14" fmla="*/ 493 w 2470"/>
                  <a:gd name="T15" fmla="*/ 16 h 16"/>
                  <a:gd name="T16" fmla="*/ 493 w 2470"/>
                  <a:gd name="T17" fmla="*/ 0 h 16"/>
                  <a:gd name="T18" fmla="*/ 498 w 2470"/>
                  <a:gd name="T19" fmla="*/ 0 h 16"/>
                  <a:gd name="T20" fmla="*/ 991 w 2470"/>
                  <a:gd name="T21" fmla="*/ 0 h 16"/>
                  <a:gd name="T22" fmla="*/ 991 w 2470"/>
                  <a:gd name="T23" fmla="*/ 16 h 16"/>
                  <a:gd name="T24" fmla="*/ 986 w 2470"/>
                  <a:gd name="T25" fmla="*/ 16 h 16"/>
                  <a:gd name="T26" fmla="*/ 986 w 2470"/>
                  <a:gd name="T27" fmla="*/ 0 h 16"/>
                  <a:gd name="T28" fmla="*/ 991 w 2470"/>
                  <a:gd name="T29" fmla="*/ 0 h 16"/>
                  <a:gd name="T30" fmla="*/ 1484 w 2470"/>
                  <a:gd name="T31" fmla="*/ 0 h 16"/>
                  <a:gd name="T32" fmla="*/ 1484 w 2470"/>
                  <a:gd name="T33" fmla="*/ 16 h 16"/>
                  <a:gd name="T34" fmla="*/ 1479 w 2470"/>
                  <a:gd name="T35" fmla="*/ 16 h 16"/>
                  <a:gd name="T36" fmla="*/ 1479 w 2470"/>
                  <a:gd name="T37" fmla="*/ 0 h 16"/>
                  <a:gd name="T38" fmla="*/ 1484 w 2470"/>
                  <a:gd name="T39" fmla="*/ 0 h 16"/>
                  <a:gd name="T40" fmla="*/ 1977 w 2470"/>
                  <a:gd name="T41" fmla="*/ 0 h 16"/>
                  <a:gd name="T42" fmla="*/ 1977 w 2470"/>
                  <a:gd name="T43" fmla="*/ 16 h 16"/>
                  <a:gd name="T44" fmla="*/ 1972 w 2470"/>
                  <a:gd name="T45" fmla="*/ 16 h 16"/>
                  <a:gd name="T46" fmla="*/ 1972 w 2470"/>
                  <a:gd name="T47" fmla="*/ 0 h 16"/>
                  <a:gd name="T48" fmla="*/ 1977 w 2470"/>
                  <a:gd name="T49" fmla="*/ 0 h 16"/>
                  <a:gd name="T50" fmla="*/ 2470 w 2470"/>
                  <a:gd name="T51" fmla="*/ 0 h 16"/>
                  <a:gd name="T52" fmla="*/ 2470 w 2470"/>
                  <a:gd name="T53" fmla="*/ 16 h 16"/>
                  <a:gd name="T54" fmla="*/ 2465 w 2470"/>
                  <a:gd name="T55" fmla="*/ 16 h 16"/>
                  <a:gd name="T56" fmla="*/ 2465 w 2470"/>
                  <a:gd name="T57" fmla="*/ 0 h 16"/>
                  <a:gd name="T58" fmla="*/ 2470 w 2470"/>
                  <a:gd name="T5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70" h="16">
                    <a:moveTo>
                      <a:pt x="5" y="0"/>
                    </a:moveTo>
                    <a:lnTo>
                      <a:pt x="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5" y="0"/>
                    </a:lnTo>
                    <a:close/>
                    <a:moveTo>
                      <a:pt x="498" y="0"/>
                    </a:moveTo>
                    <a:lnTo>
                      <a:pt x="498" y="16"/>
                    </a:lnTo>
                    <a:lnTo>
                      <a:pt x="493" y="16"/>
                    </a:lnTo>
                    <a:lnTo>
                      <a:pt x="493" y="0"/>
                    </a:lnTo>
                    <a:lnTo>
                      <a:pt x="498" y="0"/>
                    </a:lnTo>
                    <a:close/>
                    <a:moveTo>
                      <a:pt x="991" y="0"/>
                    </a:moveTo>
                    <a:lnTo>
                      <a:pt x="991" y="16"/>
                    </a:lnTo>
                    <a:lnTo>
                      <a:pt x="986" y="16"/>
                    </a:lnTo>
                    <a:lnTo>
                      <a:pt x="986" y="0"/>
                    </a:lnTo>
                    <a:lnTo>
                      <a:pt x="991" y="0"/>
                    </a:lnTo>
                    <a:close/>
                    <a:moveTo>
                      <a:pt x="1484" y="0"/>
                    </a:moveTo>
                    <a:lnTo>
                      <a:pt x="1484" y="16"/>
                    </a:lnTo>
                    <a:lnTo>
                      <a:pt x="1479" y="16"/>
                    </a:lnTo>
                    <a:lnTo>
                      <a:pt x="1479" y="0"/>
                    </a:lnTo>
                    <a:lnTo>
                      <a:pt x="1484" y="0"/>
                    </a:lnTo>
                    <a:close/>
                    <a:moveTo>
                      <a:pt x="1977" y="0"/>
                    </a:moveTo>
                    <a:lnTo>
                      <a:pt x="1977" y="16"/>
                    </a:lnTo>
                    <a:lnTo>
                      <a:pt x="1972" y="16"/>
                    </a:lnTo>
                    <a:lnTo>
                      <a:pt x="1972" y="0"/>
                    </a:lnTo>
                    <a:lnTo>
                      <a:pt x="1977" y="0"/>
                    </a:lnTo>
                    <a:close/>
                    <a:moveTo>
                      <a:pt x="2470" y="0"/>
                    </a:moveTo>
                    <a:lnTo>
                      <a:pt x="2470" y="16"/>
                    </a:lnTo>
                    <a:lnTo>
                      <a:pt x="2465" y="16"/>
                    </a:lnTo>
                    <a:lnTo>
                      <a:pt x="2465" y="0"/>
                    </a:lnTo>
                    <a:lnTo>
                      <a:pt x="2470" y="0"/>
                    </a:lnTo>
                    <a:close/>
                  </a:path>
                </a:pathLst>
              </a:custGeom>
              <a:solidFill>
                <a:schemeClr val="tx1"/>
              </a:solidFill>
              <a:ln w="1588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s-MX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8" name="57 Conector recto"/>
              <p:cNvCxnSpPr>
                <a:stCxn id="40" idx="20"/>
              </p:cNvCxnSpPr>
              <p:nvPr/>
            </p:nvCxnSpPr>
            <p:spPr>
              <a:xfrm flipV="1">
                <a:off x="7766051" y="2179320"/>
                <a:ext cx="0" cy="158257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Rectangle 44"/>
            <p:cNvSpPr>
              <a:spLocks noChangeArrowheads="1"/>
            </p:cNvSpPr>
            <p:nvPr/>
          </p:nvSpPr>
          <p:spPr bwMode="auto">
            <a:xfrm>
              <a:off x="4616610" y="2708920"/>
              <a:ext cx="4042152" cy="257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36000" rIns="0" bIns="3600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MX" altLang="es-MX" sz="1200" b="1" u="sng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EXPECTATIVAS DE CRECIMIENTO DEL MERCADO</a:t>
              </a:r>
            </a:p>
          </p:txBody>
        </p:sp>
        <p:sp>
          <p:nvSpPr>
            <p:cNvPr id="64" name="Tekstboks 7"/>
            <p:cNvSpPr txBox="1"/>
            <p:nvPr/>
          </p:nvSpPr>
          <p:spPr bwMode="auto">
            <a:xfrm>
              <a:off x="4362043" y="5373216"/>
              <a:ext cx="4551286" cy="938719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latin typeface="Arial" pitchFamily="34" charset="0"/>
                  <a:cs typeface="Arial"/>
                </a:rPr>
                <a:t>Bajo este contexto, la tasa de crecimiento esperada para el mercado sería, en promedio, de 5.2%.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b="1" i="1" kern="0" dirty="0">
                  <a:ln w="3175">
                    <a:noFill/>
                  </a:ln>
                  <a:solidFill>
                    <a:srgbClr val="FFC000"/>
                  </a:solidFill>
                  <a:latin typeface="Arial" pitchFamily="34" charset="0"/>
                  <a:cs typeface="Arial"/>
                </a:rPr>
                <a:t>De acuerdo con ello esta variable se calificaría con el número 3 de la escala.</a:t>
              </a:r>
            </a:p>
          </p:txBody>
        </p:sp>
      </p:grpSp>
      <p:sp>
        <p:nvSpPr>
          <p:cNvPr id="36" name="35 CuadroTexto"/>
          <p:cNvSpPr txBox="1"/>
          <p:nvPr/>
        </p:nvSpPr>
        <p:spPr>
          <a:xfrm>
            <a:off x="223172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Crecimiento del mercado: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Identificar la dinámica del mercado en el área de negocio de la tecnología - - Considerar las expectativas de crecimiento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43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073526370"/>
      </p:ext>
    </p:extLst>
  </p:cSld>
  <p:clrMapOvr>
    <a:masterClrMapping/>
  </p:clrMapOvr>
  <p:transition xmlns:p14="http://schemas.microsoft.com/office/powerpoint/2010/main" spd="slow">
    <p:randomBa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Box 15"/>
          <p:cNvSpPr txBox="1">
            <a:spLocks noChangeArrowheads="1"/>
          </p:cNvSpPr>
          <p:nvPr/>
        </p:nvSpPr>
        <p:spPr bwMode="auto">
          <a:xfrm>
            <a:off x="89209" y="6294707"/>
            <a:ext cx="44445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grpSp>
        <p:nvGrpSpPr>
          <p:cNvPr id="2" name="66 Grupo"/>
          <p:cNvGrpSpPr/>
          <p:nvPr/>
        </p:nvGrpSpPr>
        <p:grpSpPr>
          <a:xfrm>
            <a:off x="230672" y="1267813"/>
            <a:ext cx="3716412" cy="5086593"/>
            <a:chOff x="414146" y="1343828"/>
            <a:chExt cx="3716412" cy="5086593"/>
          </a:xfrm>
        </p:grpSpPr>
        <p:grpSp>
          <p:nvGrpSpPr>
            <p:cNvPr id="3" name="67 Grupo"/>
            <p:cNvGrpSpPr/>
            <p:nvPr/>
          </p:nvGrpSpPr>
          <p:grpSpPr>
            <a:xfrm>
              <a:off x="414146" y="1343828"/>
              <a:ext cx="3716412" cy="2395384"/>
              <a:chOff x="351532" y="1343828"/>
              <a:chExt cx="3716412" cy="2395384"/>
            </a:xfrm>
          </p:grpSpPr>
          <p:sp>
            <p:nvSpPr>
              <p:cNvPr id="70" name="69 Rectángulo"/>
              <p:cNvSpPr/>
              <p:nvPr/>
            </p:nvSpPr>
            <p:spPr>
              <a:xfrm>
                <a:off x="351532" y="1737825"/>
                <a:ext cx="3716412" cy="200138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  <p:sp>
            <p:nvSpPr>
              <p:cNvPr id="71" name="Text Box 30"/>
              <p:cNvSpPr txBox="1">
                <a:spLocks noChangeArrowheads="1"/>
              </p:cNvSpPr>
              <p:nvPr/>
            </p:nvSpPr>
            <p:spPr bwMode="white">
              <a:xfrm>
                <a:off x="423540" y="1715210"/>
                <a:ext cx="357239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kern="0" dirty="0">
                    <a:solidFill>
                      <a:prstClr val="black"/>
                    </a:solidFill>
                  </a:rPr>
                  <a:t>C3. ¿Cuál es la esperanza de vida de la invención en el mercado?</a:t>
                </a:r>
              </a:p>
            </p:txBody>
          </p:sp>
          <p:sp>
            <p:nvSpPr>
              <p:cNvPr id="72" name="Tekstboks 7"/>
              <p:cNvSpPr txBox="1"/>
              <p:nvPr/>
            </p:nvSpPr>
            <p:spPr bwMode="auto">
              <a:xfrm>
                <a:off x="431738" y="2210166"/>
                <a:ext cx="3564198" cy="1384995"/>
              </a:xfrm>
              <a:prstGeom prst="rect">
                <a:avLst/>
              </a:prstGeom>
              <a:noFill/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Medio año (0.5)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1 año (1)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2 años (2)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kern="0" dirty="0">
                    <a:ln w="3175">
                      <a:noFill/>
                    </a:ln>
                    <a:latin typeface="Arial" pitchFamily="34" charset="0"/>
                    <a:cs typeface="Arial"/>
                  </a:rPr>
                  <a:t>4 años (4)</a:t>
                </a:r>
              </a:p>
              <a:p>
                <a:pPr marL="177800" indent="-177800" fontAlgn="auto">
                  <a:spcBef>
                    <a:spcPts val="60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s-MX" sz="1400" b="1" i="1" kern="0" dirty="0">
                    <a:ln w="3175">
                      <a:noFill/>
                    </a:ln>
                    <a:solidFill>
                      <a:srgbClr val="006600"/>
                    </a:solidFill>
                    <a:latin typeface="Arial" pitchFamily="34" charset="0"/>
                    <a:cs typeface="Arial"/>
                  </a:rPr>
                  <a:t>8 años (8).</a:t>
                </a:r>
              </a:p>
            </p:txBody>
          </p:sp>
          <p:sp>
            <p:nvSpPr>
              <p:cNvPr id="73" name="Text Box 30"/>
              <p:cNvSpPr txBox="1">
                <a:spLocks noChangeArrowheads="1"/>
              </p:cNvSpPr>
              <p:nvPr/>
            </p:nvSpPr>
            <p:spPr bwMode="white">
              <a:xfrm>
                <a:off x="736475" y="1343828"/>
                <a:ext cx="2946526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indent="0" algn="ctr">
                  <a:spcBef>
                    <a:spcPts val="600"/>
                  </a:spcBef>
                  <a:buClr>
                    <a:srgbClr val="000000"/>
                  </a:buClr>
                  <a:defRPr/>
                </a:pPr>
                <a:r>
                  <a:rPr lang="es-MX" altLang="es-MX" sz="1400" b="1" u="sng" kern="0" dirty="0">
                    <a:solidFill>
                      <a:prstClr val="black"/>
                    </a:solidFill>
                  </a:rPr>
                  <a:t>VARIABLE IPSCORE 2.2</a:t>
                </a:r>
                <a:r>
                  <a:rPr lang="es-MX" sz="1100" u="sng" baseline="30000" dirty="0">
                    <a:solidFill>
                      <a:prstClr val="black"/>
                    </a:solidFill>
                    <a:latin typeface="Arial" panose="020B0604020202020204" pitchFamily="34" charset="0"/>
                  </a:rPr>
                  <a:t>®</a:t>
                </a:r>
                <a:endParaRPr lang="es-MX" altLang="es-MX" sz="1100" b="1" u="sng" kern="0" baseline="30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9" name="Tekstboks 7"/>
            <p:cNvSpPr txBox="1"/>
            <p:nvPr/>
          </p:nvSpPr>
          <p:spPr bwMode="auto">
            <a:xfrm>
              <a:off x="494352" y="3752765"/>
              <a:ext cx="3569648" cy="2677656"/>
            </a:xfrm>
            <a:prstGeom prst="rect">
              <a:avLst/>
            </a:prstGeom>
            <a:noFill/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es-MX" sz="1400" b="1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ACCIONES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Analizar la información procedente de patentes similares a la del estudio.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Investigar la dinámica innovadora del sector.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Considerar el control que pudiera tener la empresa poseedora de la tecnología sobre las innovaciones.</a:t>
              </a:r>
            </a:p>
            <a:p>
              <a:pPr marL="88900" indent="-88900" fontAlgn="auto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400" kern="0" dirty="0">
                  <a:ln w="3175">
                    <a:noFill/>
                  </a:ln>
                  <a:solidFill>
                    <a:sysClr val="windowText" lastClr="000000"/>
                  </a:solidFill>
                  <a:latin typeface="Arial" pitchFamily="34" charset="0"/>
                  <a:cs typeface="Arial"/>
                </a:rPr>
                <a:t>Analizar el posicionamiento que tiene actualmente  la marca del producto y estimar un mayor tiempo de vida.</a:t>
              </a:r>
            </a:p>
          </p:txBody>
        </p:sp>
      </p:grpSp>
      <p:sp>
        <p:nvSpPr>
          <p:cNvPr id="75" name="Tekstboks 7"/>
          <p:cNvSpPr txBox="1"/>
          <p:nvPr/>
        </p:nvSpPr>
        <p:spPr bwMode="auto">
          <a:xfrm>
            <a:off x="4362043" y="1275607"/>
            <a:ext cx="4390071" cy="2462213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Desde el año 2000 se han generado 5.3 patentes en el tema de “películas disolubles consumibles oralmente”: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Hay dos “picos” en el ritmo innovador: 2004 y 2006.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Considerando los últimos 4 años el ritmo de patentes baja a 1.8 por año.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Pero desde el 2010 no se ha patentes en este rubro.</a:t>
            </a:r>
          </a:p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Además, desde el 2003, no hay patentes con reivindicaciones simultáneas de “película consumible” y “</a:t>
            </a:r>
            <a:r>
              <a:rPr lang="es-MX" sz="1400" kern="0" dirty="0" err="1">
                <a:ln w="3175">
                  <a:noFill/>
                </a:ln>
                <a:latin typeface="Arial" pitchFamily="34" charset="0"/>
                <a:cs typeface="Arial"/>
              </a:rPr>
              <a:t>antitusivo</a:t>
            </a:r>
            <a:r>
              <a:rPr lang="es-MX" sz="1400" kern="0" dirty="0">
                <a:ln w="3175">
                  <a:noFill/>
                </a:ln>
                <a:latin typeface="Arial" pitchFamily="34" charset="0"/>
                <a:cs typeface="Arial"/>
              </a:rPr>
              <a:t>” (como la patente de estudio).</a:t>
            </a:r>
          </a:p>
        </p:txBody>
      </p:sp>
      <p:grpSp>
        <p:nvGrpSpPr>
          <p:cNvPr id="5" name="7191 Grupo"/>
          <p:cNvGrpSpPr/>
          <p:nvPr/>
        </p:nvGrpSpPr>
        <p:grpSpPr>
          <a:xfrm>
            <a:off x="4445818" y="3788655"/>
            <a:ext cx="4383736" cy="2015662"/>
            <a:chOff x="4445818" y="2824470"/>
            <a:chExt cx="4383736" cy="2015662"/>
          </a:xfrm>
        </p:grpSpPr>
        <p:grpSp>
          <p:nvGrpSpPr>
            <p:cNvPr id="6" name="7190 Grupo"/>
            <p:cNvGrpSpPr/>
            <p:nvPr/>
          </p:nvGrpSpPr>
          <p:grpSpPr>
            <a:xfrm>
              <a:off x="4445818" y="3156840"/>
              <a:ext cx="4383736" cy="1683292"/>
              <a:chOff x="4484039" y="2110070"/>
              <a:chExt cx="4383736" cy="1683292"/>
            </a:xfrm>
          </p:grpSpPr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4572000" y="3514725"/>
                <a:ext cx="4291012" cy="7937"/>
              </a:xfrm>
              <a:prstGeom prst="rect">
                <a:avLst/>
              </a:prstGeom>
              <a:solidFill>
                <a:schemeClr val="tx1"/>
              </a:solidFill>
              <a:ln w="1588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s-MX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8"/>
              <p:cNvSpPr>
                <a:spLocks noEditPoints="1"/>
              </p:cNvSpPr>
              <p:nvPr/>
            </p:nvSpPr>
            <p:spPr bwMode="auto">
              <a:xfrm>
                <a:off x="4567238" y="3517900"/>
                <a:ext cx="4300537" cy="41275"/>
              </a:xfrm>
              <a:custGeom>
                <a:avLst/>
                <a:gdLst>
                  <a:gd name="T0" fmla="*/ 6 w 2709"/>
                  <a:gd name="T1" fmla="*/ 0 h 26"/>
                  <a:gd name="T2" fmla="*/ 6 w 2709"/>
                  <a:gd name="T3" fmla="*/ 26 h 26"/>
                  <a:gd name="T4" fmla="*/ 0 w 2709"/>
                  <a:gd name="T5" fmla="*/ 26 h 26"/>
                  <a:gd name="T6" fmla="*/ 0 w 2709"/>
                  <a:gd name="T7" fmla="*/ 0 h 26"/>
                  <a:gd name="T8" fmla="*/ 6 w 2709"/>
                  <a:gd name="T9" fmla="*/ 0 h 26"/>
                  <a:gd name="T10" fmla="*/ 251 w 2709"/>
                  <a:gd name="T11" fmla="*/ 0 h 26"/>
                  <a:gd name="T12" fmla="*/ 251 w 2709"/>
                  <a:gd name="T13" fmla="*/ 26 h 26"/>
                  <a:gd name="T14" fmla="*/ 246 w 2709"/>
                  <a:gd name="T15" fmla="*/ 26 h 26"/>
                  <a:gd name="T16" fmla="*/ 246 w 2709"/>
                  <a:gd name="T17" fmla="*/ 0 h 26"/>
                  <a:gd name="T18" fmla="*/ 251 w 2709"/>
                  <a:gd name="T19" fmla="*/ 0 h 26"/>
                  <a:gd name="T20" fmla="*/ 497 w 2709"/>
                  <a:gd name="T21" fmla="*/ 0 h 26"/>
                  <a:gd name="T22" fmla="*/ 497 w 2709"/>
                  <a:gd name="T23" fmla="*/ 26 h 26"/>
                  <a:gd name="T24" fmla="*/ 491 w 2709"/>
                  <a:gd name="T25" fmla="*/ 26 h 26"/>
                  <a:gd name="T26" fmla="*/ 491 w 2709"/>
                  <a:gd name="T27" fmla="*/ 0 h 26"/>
                  <a:gd name="T28" fmla="*/ 497 w 2709"/>
                  <a:gd name="T29" fmla="*/ 0 h 26"/>
                  <a:gd name="T30" fmla="*/ 743 w 2709"/>
                  <a:gd name="T31" fmla="*/ 0 h 26"/>
                  <a:gd name="T32" fmla="*/ 743 w 2709"/>
                  <a:gd name="T33" fmla="*/ 26 h 26"/>
                  <a:gd name="T34" fmla="*/ 737 w 2709"/>
                  <a:gd name="T35" fmla="*/ 26 h 26"/>
                  <a:gd name="T36" fmla="*/ 737 w 2709"/>
                  <a:gd name="T37" fmla="*/ 0 h 26"/>
                  <a:gd name="T38" fmla="*/ 743 w 2709"/>
                  <a:gd name="T39" fmla="*/ 0 h 26"/>
                  <a:gd name="T40" fmla="*/ 989 w 2709"/>
                  <a:gd name="T41" fmla="*/ 0 h 26"/>
                  <a:gd name="T42" fmla="*/ 989 w 2709"/>
                  <a:gd name="T43" fmla="*/ 26 h 26"/>
                  <a:gd name="T44" fmla="*/ 983 w 2709"/>
                  <a:gd name="T45" fmla="*/ 26 h 26"/>
                  <a:gd name="T46" fmla="*/ 983 w 2709"/>
                  <a:gd name="T47" fmla="*/ 0 h 26"/>
                  <a:gd name="T48" fmla="*/ 989 w 2709"/>
                  <a:gd name="T49" fmla="*/ 0 h 26"/>
                  <a:gd name="T50" fmla="*/ 1235 w 2709"/>
                  <a:gd name="T51" fmla="*/ 0 h 26"/>
                  <a:gd name="T52" fmla="*/ 1235 w 2709"/>
                  <a:gd name="T53" fmla="*/ 26 h 26"/>
                  <a:gd name="T54" fmla="*/ 1229 w 2709"/>
                  <a:gd name="T55" fmla="*/ 26 h 26"/>
                  <a:gd name="T56" fmla="*/ 1229 w 2709"/>
                  <a:gd name="T57" fmla="*/ 0 h 26"/>
                  <a:gd name="T58" fmla="*/ 1235 w 2709"/>
                  <a:gd name="T59" fmla="*/ 0 h 26"/>
                  <a:gd name="T60" fmla="*/ 1480 w 2709"/>
                  <a:gd name="T61" fmla="*/ 0 h 26"/>
                  <a:gd name="T62" fmla="*/ 1480 w 2709"/>
                  <a:gd name="T63" fmla="*/ 26 h 26"/>
                  <a:gd name="T64" fmla="*/ 1475 w 2709"/>
                  <a:gd name="T65" fmla="*/ 26 h 26"/>
                  <a:gd name="T66" fmla="*/ 1475 w 2709"/>
                  <a:gd name="T67" fmla="*/ 0 h 26"/>
                  <a:gd name="T68" fmla="*/ 1480 w 2709"/>
                  <a:gd name="T69" fmla="*/ 0 h 26"/>
                  <a:gd name="T70" fmla="*/ 1726 w 2709"/>
                  <a:gd name="T71" fmla="*/ 0 h 26"/>
                  <a:gd name="T72" fmla="*/ 1726 w 2709"/>
                  <a:gd name="T73" fmla="*/ 26 h 26"/>
                  <a:gd name="T74" fmla="*/ 1720 w 2709"/>
                  <a:gd name="T75" fmla="*/ 26 h 26"/>
                  <a:gd name="T76" fmla="*/ 1720 w 2709"/>
                  <a:gd name="T77" fmla="*/ 0 h 26"/>
                  <a:gd name="T78" fmla="*/ 1726 w 2709"/>
                  <a:gd name="T79" fmla="*/ 0 h 26"/>
                  <a:gd name="T80" fmla="*/ 1972 w 2709"/>
                  <a:gd name="T81" fmla="*/ 0 h 26"/>
                  <a:gd name="T82" fmla="*/ 1972 w 2709"/>
                  <a:gd name="T83" fmla="*/ 26 h 26"/>
                  <a:gd name="T84" fmla="*/ 1966 w 2709"/>
                  <a:gd name="T85" fmla="*/ 26 h 26"/>
                  <a:gd name="T86" fmla="*/ 1966 w 2709"/>
                  <a:gd name="T87" fmla="*/ 0 h 26"/>
                  <a:gd name="T88" fmla="*/ 1972 w 2709"/>
                  <a:gd name="T89" fmla="*/ 0 h 26"/>
                  <a:gd name="T90" fmla="*/ 2218 w 2709"/>
                  <a:gd name="T91" fmla="*/ 0 h 26"/>
                  <a:gd name="T92" fmla="*/ 2218 w 2709"/>
                  <a:gd name="T93" fmla="*/ 26 h 26"/>
                  <a:gd name="T94" fmla="*/ 2212 w 2709"/>
                  <a:gd name="T95" fmla="*/ 26 h 26"/>
                  <a:gd name="T96" fmla="*/ 2212 w 2709"/>
                  <a:gd name="T97" fmla="*/ 0 h 26"/>
                  <a:gd name="T98" fmla="*/ 2218 w 2709"/>
                  <a:gd name="T99" fmla="*/ 0 h 26"/>
                  <a:gd name="T100" fmla="*/ 2463 w 2709"/>
                  <a:gd name="T101" fmla="*/ 0 h 26"/>
                  <a:gd name="T102" fmla="*/ 2463 w 2709"/>
                  <a:gd name="T103" fmla="*/ 26 h 26"/>
                  <a:gd name="T104" fmla="*/ 2458 w 2709"/>
                  <a:gd name="T105" fmla="*/ 26 h 26"/>
                  <a:gd name="T106" fmla="*/ 2458 w 2709"/>
                  <a:gd name="T107" fmla="*/ 0 h 26"/>
                  <a:gd name="T108" fmla="*/ 2463 w 2709"/>
                  <a:gd name="T109" fmla="*/ 0 h 26"/>
                  <a:gd name="T110" fmla="*/ 2709 w 2709"/>
                  <a:gd name="T111" fmla="*/ 0 h 26"/>
                  <a:gd name="T112" fmla="*/ 2709 w 2709"/>
                  <a:gd name="T113" fmla="*/ 26 h 26"/>
                  <a:gd name="T114" fmla="*/ 2703 w 2709"/>
                  <a:gd name="T115" fmla="*/ 26 h 26"/>
                  <a:gd name="T116" fmla="*/ 2703 w 2709"/>
                  <a:gd name="T117" fmla="*/ 0 h 26"/>
                  <a:gd name="T118" fmla="*/ 2709 w 2709"/>
                  <a:gd name="T11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09" h="26">
                    <a:moveTo>
                      <a:pt x="6" y="0"/>
                    </a:moveTo>
                    <a:lnTo>
                      <a:pt x="6" y="26"/>
                    </a:lnTo>
                    <a:lnTo>
                      <a:pt x="0" y="26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  <a:moveTo>
                      <a:pt x="251" y="0"/>
                    </a:moveTo>
                    <a:lnTo>
                      <a:pt x="251" y="26"/>
                    </a:lnTo>
                    <a:lnTo>
                      <a:pt x="246" y="26"/>
                    </a:lnTo>
                    <a:lnTo>
                      <a:pt x="246" y="0"/>
                    </a:lnTo>
                    <a:lnTo>
                      <a:pt x="251" y="0"/>
                    </a:lnTo>
                    <a:close/>
                    <a:moveTo>
                      <a:pt x="497" y="0"/>
                    </a:moveTo>
                    <a:lnTo>
                      <a:pt x="497" y="26"/>
                    </a:lnTo>
                    <a:lnTo>
                      <a:pt x="491" y="26"/>
                    </a:lnTo>
                    <a:lnTo>
                      <a:pt x="491" y="0"/>
                    </a:lnTo>
                    <a:lnTo>
                      <a:pt x="497" y="0"/>
                    </a:lnTo>
                    <a:close/>
                    <a:moveTo>
                      <a:pt x="743" y="0"/>
                    </a:moveTo>
                    <a:lnTo>
                      <a:pt x="743" y="26"/>
                    </a:lnTo>
                    <a:lnTo>
                      <a:pt x="737" y="26"/>
                    </a:lnTo>
                    <a:lnTo>
                      <a:pt x="737" y="0"/>
                    </a:lnTo>
                    <a:lnTo>
                      <a:pt x="743" y="0"/>
                    </a:lnTo>
                    <a:close/>
                    <a:moveTo>
                      <a:pt x="989" y="0"/>
                    </a:moveTo>
                    <a:lnTo>
                      <a:pt x="989" y="26"/>
                    </a:lnTo>
                    <a:lnTo>
                      <a:pt x="983" y="26"/>
                    </a:lnTo>
                    <a:lnTo>
                      <a:pt x="983" y="0"/>
                    </a:lnTo>
                    <a:lnTo>
                      <a:pt x="989" y="0"/>
                    </a:lnTo>
                    <a:close/>
                    <a:moveTo>
                      <a:pt x="1235" y="0"/>
                    </a:moveTo>
                    <a:lnTo>
                      <a:pt x="1235" y="26"/>
                    </a:lnTo>
                    <a:lnTo>
                      <a:pt x="1229" y="26"/>
                    </a:lnTo>
                    <a:lnTo>
                      <a:pt x="1229" y="0"/>
                    </a:lnTo>
                    <a:lnTo>
                      <a:pt x="1235" y="0"/>
                    </a:lnTo>
                    <a:close/>
                    <a:moveTo>
                      <a:pt x="1480" y="0"/>
                    </a:moveTo>
                    <a:lnTo>
                      <a:pt x="1480" y="26"/>
                    </a:lnTo>
                    <a:lnTo>
                      <a:pt x="1475" y="26"/>
                    </a:lnTo>
                    <a:lnTo>
                      <a:pt x="1475" y="0"/>
                    </a:lnTo>
                    <a:lnTo>
                      <a:pt x="1480" y="0"/>
                    </a:lnTo>
                    <a:close/>
                    <a:moveTo>
                      <a:pt x="1726" y="0"/>
                    </a:moveTo>
                    <a:lnTo>
                      <a:pt x="1726" y="26"/>
                    </a:lnTo>
                    <a:lnTo>
                      <a:pt x="1720" y="26"/>
                    </a:lnTo>
                    <a:lnTo>
                      <a:pt x="1720" y="0"/>
                    </a:lnTo>
                    <a:lnTo>
                      <a:pt x="1726" y="0"/>
                    </a:lnTo>
                    <a:close/>
                    <a:moveTo>
                      <a:pt x="1972" y="0"/>
                    </a:moveTo>
                    <a:lnTo>
                      <a:pt x="1972" y="26"/>
                    </a:lnTo>
                    <a:lnTo>
                      <a:pt x="1966" y="26"/>
                    </a:lnTo>
                    <a:lnTo>
                      <a:pt x="1966" y="0"/>
                    </a:lnTo>
                    <a:lnTo>
                      <a:pt x="1972" y="0"/>
                    </a:lnTo>
                    <a:close/>
                    <a:moveTo>
                      <a:pt x="2218" y="0"/>
                    </a:moveTo>
                    <a:lnTo>
                      <a:pt x="2218" y="26"/>
                    </a:lnTo>
                    <a:lnTo>
                      <a:pt x="2212" y="26"/>
                    </a:lnTo>
                    <a:lnTo>
                      <a:pt x="2212" y="0"/>
                    </a:lnTo>
                    <a:lnTo>
                      <a:pt x="2218" y="0"/>
                    </a:lnTo>
                    <a:close/>
                    <a:moveTo>
                      <a:pt x="2463" y="0"/>
                    </a:moveTo>
                    <a:lnTo>
                      <a:pt x="2463" y="26"/>
                    </a:lnTo>
                    <a:lnTo>
                      <a:pt x="2458" y="26"/>
                    </a:lnTo>
                    <a:lnTo>
                      <a:pt x="2458" y="0"/>
                    </a:lnTo>
                    <a:lnTo>
                      <a:pt x="2463" y="0"/>
                    </a:lnTo>
                    <a:close/>
                    <a:moveTo>
                      <a:pt x="2709" y="0"/>
                    </a:moveTo>
                    <a:lnTo>
                      <a:pt x="2709" y="26"/>
                    </a:lnTo>
                    <a:lnTo>
                      <a:pt x="2703" y="26"/>
                    </a:lnTo>
                    <a:lnTo>
                      <a:pt x="2703" y="0"/>
                    </a:lnTo>
                    <a:lnTo>
                      <a:pt x="2709" y="0"/>
                    </a:lnTo>
                    <a:close/>
                  </a:path>
                </a:pathLst>
              </a:custGeom>
              <a:solidFill>
                <a:schemeClr val="tx1"/>
              </a:solidFill>
              <a:ln w="1588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s-MX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9"/>
              <p:cNvSpPr>
                <a:spLocks/>
              </p:cNvSpPr>
              <p:nvPr/>
            </p:nvSpPr>
            <p:spPr bwMode="auto">
              <a:xfrm>
                <a:off x="4751388" y="2309061"/>
                <a:ext cx="3930650" cy="1112001"/>
              </a:xfrm>
              <a:custGeom>
                <a:avLst/>
                <a:gdLst>
                  <a:gd name="T0" fmla="*/ 23 w 20633"/>
                  <a:gd name="T1" fmla="*/ 7631 h 8329"/>
                  <a:gd name="T2" fmla="*/ 2071 w 20633"/>
                  <a:gd name="T3" fmla="*/ 4711 h 8329"/>
                  <a:gd name="T4" fmla="*/ 2120 w 20633"/>
                  <a:gd name="T5" fmla="*/ 4681 h 8329"/>
                  <a:gd name="T6" fmla="*/ 2176 w 20633"/>
                  <a:gd name="T7" fmla="*/ 4698 h 8329"/>
                  <a:gd name="T8" fmla="*/ 4224 w 20633"/>
                  <a:gd name="T9" fmla="*/ 6450 h 8329"/>
                  <a:gd name="T10" fmla="*/ 4118 w 20633"/>
                  <a:gd name="T11" fmla="*/ 6463 h 8329"/>
                  <a:gd name="T12" fmla="*/ 6166 w 20633"/>
                  <a:gd name="T13" fmla="*/ 3535 h 8329"/>
                  <a:gd name="T14" fmla="*/ 6190 w 20633"/>
                  <a:gd name="T15" fmla="*/ 3514 h 8329"/>
                  <a:gd name="T16" fmla="*/ 8238 w 20633"/>
                  <a:gd name="T17" fmla="*/ 2346 h 8329"/>
                  <a:gd name="T18" fmla="*/ 8294 w 20633"/>
                  <a:gd name="T19" fmla="*/ 2340 h 8329"/>
                  <a:gd name="T20" fmla="*/ 8338 w 20633"/>
                  <a:gd name="T21" fmla="*/ 2376 h 8329"/>
                  <a:gd name="T22" fmla="*/ 10386 w 20633"/>
                  <a:gd name="T23" fmla="*/ 6472 h 8329"/>
                  <a:gd name="T24" fmla="*/ 10253 w 20633"/>
                  <a:gd name="T25" fmla="*/ 6483 h 8329"/>
                  <a:gd name="T26" fmla="*/ 12301 w 20633"/>
                  <a:gd name="T27" fmla="*/ 51 h 8329"/>
                  <a:gd name="T28" fmla="*/ 12371 w 20633"/>
                  <a:gd name="T29" fmla="*/ 0 h 8329"/>
                  <a:gd name="T30" fmla="*/ 12439 w 20633"/>
                  <a:gd name="T31" fmla="*/ 54 h 8329"/>
                  <a:gd name="T32" fmla="*/ 14487 w 20633"/>
                  <a:gd name="T33" fmla="*/ 7654 h 8329"/>
                  <a:gd name="T34" fmla="*/ 14437 w 20633"/>
                  <a:gd name="T35" fmla="*/ 7603 h 8329"/>
                  <a:gd name="T36" fmla="*/ 16485 w 20633"/>
                  <a:gd name="T37" fmla="*/ 8187 h 8329"/>
                  <a:gd name="T38" fmla="*/ 16446 w 20633"/>
                  <a:gd name="T39" fmla="*/ 8187 h 8329"/>
                  <a:gd name="T40" fmla="*/ 18494 w 20633"/>
                  <a:gd name="T41" fmla="*/ 7603 h 8329"/>
                  <a:gd name="T42" fmla="*/ 18513 w 20633"/>
                  <a:gd name="T43" fmla="*/ 7600 h 8329"/>
                  <a:gd name="T44" fmla="*/ 20561 w 20633"/>
                  <a:gd name="T45" fmla="*/ 7600 h 8329"/>
                  <a:gd name="T46" fmla="*/ 20633 w 20633"/>
                  <a:gd name="T47" fmla="*/ 7672 h 8329"/>
                  <a:gd name="T48" fmla="*/ 20561 w 20633"/>
                  <a:gd name="T49" fmla="*/ 7744 h 8329"/>
                  <a:gd name="T50" fmla="*/ 18513 w 20633"/>
                  <a:gd name="T51" fmla="*/ 7744 h 8329"/>
                  <a:gd name="T52" fmla="*/ 18533 w 20633"/>
                  <a:gd name="T53" fmla="*/ 7742 h 8329"/>
                  <a:gd name="T54" fmla="*/ 16485 w 20633"/>
                  <a:gd name="T55" fmla="*/ 8326 h 8329"/>
                  <a:gd name="T56" fmla="*/ 16446 w 20633"/>
                  <a:gd name="T57" fmla="*/ 8326 h 8329"/>
                  <a:gd name="T58" fmla="*/ 14398 w 20633"/>
                  <a:gd name="T59" fmla="*/ 7742 h 8329"/>
                  <a:gd name="T60" fmla="*/ 14348 w 20633"/>
                  <a:gd name="T61" fmla="*/ 7691 h 8329"/>
                  <a:gd name="T62" fmla="*/ 12300 w 20633"/>
                  <a:gd name="T63" fmla="*/ 91 h 8329"/>
                  <a:gd name="T64" fmla="*/ 12438 w 20633"/>
                  <a:gd name="T65" fmla="*/ 94 h 8329"/>
                  <a:gd name="T66" fmla="*/ 10390 w 20633"/>
                  <a:gd name="T67" fmla="*/ 6526 h 8329"/>
                  <a:gd name="T68" fmla="*/ 10327 w 20633"/>
                  <a:gd name="T69" fmla="*/ 6576 h 8329"/>
                  <a:gd name="T70" fmla="*/ 10257 w 20633"/>
                  <a:gd name="T71" fmla="*/ 6537 h 8329"/>
                  <a:gd name="T72" fmla="*/ 8209 w 20633"/>
                  <a:gd name="T73" fmla="*/ 2441 h 8329"/>
                  <a:gd name="T74" fmla="*/ 8309 w 20633"/>
                  <a:gd name="T75" fmla="*/ 2471 h 8329"/>
                  <a:gd name="T76" fmla="*/ 6261 w 20633"/>
                  <a:gd name="T77" fmla="*/ 3639 h 8329"/>
                  <a:gd name="T78" fmla="*/ 6284 w 20633"/>
                  <a:gd name="T79" fmla="*/ 3618 h 8329"/>
                  <a:gd name="T80" fmla="*/ 4236 w 20633"/>
                  <a:gd name="T81" fmla="*/ 6546 h 8329"/>
                  <a:gd name="T82" fmla="*/ 4187 w 20633"/>
                  <a:gd name="T83" fmla="*/ 6576 h 8329"/>
                  <a:gd name="T84" fmla="*/ 4131 w 20633"/>
                  <a:gd name="T85" fmla="*/ 6559 h 8329"/>
                  <a:gd name="T86" fmla="*/ 2083 w 20633"/>
                  <a:gd name="T87" fmla="*/ 4807 h 8329"/>
                  <a:gd name="T88" fmla="*/ 2188 w 20633"/>
                  <a:gd name="T89" fmla="*/ 4794 h 8329"/>
                  <a:gd name="T90" fmla="*/ 140 w 20633"/>
                  <a:gd name="T91" fmla="*/ 7714 h 8329"/>
                  <a:gd name="T92" fmla="*/ 40 w 20633"/>
                  <a:gd name="T93" fmla="*/ 7731 h 8329"/>
                  <a:gd name="T94" fmla="*/ 23 w 20633"/>
                  <a:gd name="T95" fmla="*/ 7631 h 8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633" h="8329">
                    <a:moveTo>
                      <a:pt x="23" y="7631"/>
                    </a:moveTo>
                    <a:lnTo>
                      <a:pt x="2071" y="4711"/>
                    </a:lnTo>
                    <a:cubicBezTo>
                      <a:pt x="2082" y="4695"/>
                      <a:pt x="2100" y="4684"/>
                      <a:pt x="2120" y="4681"/>
                    </a:cubicBezTo>
                    <a:cubicBezTo>
                      <a:pt x="2141" y="4678"/>
                      <a:pt x="2161" y="4685"/>
                      <a:pt x="2176" y="4698"/>
                    </a:cubicBezTo>
                    <a:lnTo>
                      <a:pt x="4224" y="6450"/>
                    </a:lnTo>
                    <a:lnTo>
                      <a:pt x="4118" y="6463"/>
                    </a:lnTo>
                    <a:lnTo>
                      <a:pt x="6166" y="3535"/>
                    </a:lnTo>
                    <a:cubicBezTo>
                      <a:pt x="6173" y="3526"/>
                      <a:pt x="6181" y="3519"/>
                      <a:pt x="6190" y="3514"/>
                    </a:cubicBezTo>
                    <a:lnTo>
                      <a:pt x="8238" y="2346"/>
                    </a:lnTo>
                    <a:cubicBezTo>
                      <a:pt x="8255" y="2336"/>
                      <a:pt x="8275" y="2334"/>
                      <a:pt x="8294" y="2340"/>
                    </a:cubicBezTo>
                    <a:cubicBezTo>
                      <a:pt x="8313" y="2345"/>
                      <a:pt x="8329" y="2359"/>
                      <a:pt x="8338" y="2376"/>
                    </a:cubicBezTo>
                    <a:lnTo>
                      <a:pt x="10386" y="6472"/>
                    </a:lnTo>
                    <a:lnTo>
                      <a:pt x="10253" y="6483"/>
                    </a:lnTo>
                    <a:lnTo>
                      <a:pt x="12301" y="51"/>
                    </a:lnTo>
                    <a:cubicBezTo>
                      <a:pt x="12311" y="20"/>
                      <a:pt x="12339" y="0"/>
                      <a:pt x="12371" y="0"/>
                    </a:cubicBezTo>
                    <a:cubicBezTo>
                      <a:pt x="12403" y="1"/>
                      <a:pt x="12431" y="23"/>
                      <a:pt x="12439" y="54"/>
                    </a:cubicBezTo>
                    <a:lnTo>
                      <a:pt x="14487" y="7654"/>
                    </a:lnTo>
                    <a:lnTo>
                      <a:pt x="14437" y="7603"/>
                    </a:lnTo>
                    <a:lnTo>
                      <a:pt x="16485" y="8187"/>
                    </a:lnTo>
                    <a:lnTo>
                      <a:pt x="16446" y="8187"/>
                    </a:lnTo>
                    <a:lnTo>
                      <a:pt x="18494" y="7603"/>
                    </a:lnTo>
                    <a:cubicBezTo>
                      <a:pt x="18500" y="7601"/>
                      <a:pt x="18507" y="7600"/>
                      <a:pt x="18513" y="7600"/>
                    </a:cubicBezTo>
                    <a:lnTo>
                      <a:pt x="20561" y="7600"/>
                    </a:lnTo>
                    <a:cubicBezTo>
                      <a:pt x="20601" y="7600"/>
                      <a:pt x="20633" y="7633"/>
                      <a:pt x="20633" y="7672"/>
                    </a:cubicBezTo>
                    <a:cubicBezTo>
                      <a:pt x="20633" y="7712"/>
                      <a:pt x="20601" y="7744"/>
                      <a:pt x="20561" y="7744"/>
                    </a:cubicBezTo>
                    <a:lnTo>
                      <a:pt x="18513" y="7744"/>
                    </a:lnTo>
                    <a:lnTo>
                      <a:pt x="18533" y="7742"/>
                    </a:lnTo>
                    <a:lnTo>
                      <a:pt x="16485" y="8326"/>
                    </a:lnTo>
                    <a:cubicBezTo>
                      <a:pt x="16472" y="8329"/>
                      <a:pt x="16459" y="8329"/>
                      <a:pt x="16446" y="8326"/>
                    </a:cubicBezTo>
                    <a:lnTo>
                      <a:pt x="14398" y="7742"/>
                    </a:lnTo>
                    <a:cubicBezTo>
                      <a:pt x="14373" y="7735"/>
                      <a:pt x="14355" y="7716"/>
                      <a:pt x="14348" y="7691"/>
                    </a:cubicBezTo>
                    <a:lnTo>
                      <a:pt x="12300" y="91"/>
                    </a:lnTo>
                    <a:lnTo>
                      <a:pt x="12438" y="94"/>
                    </a:lnTo>
                    <a:lnTo>
                      <a:pt x="10390" y="6526"/>
                    </a:lnTo>
                    <a:cubicBezTo>
                      <a:pt x="10381" y="6554"/>
                      <a:pt x="10356" y="6574"/>
                      <a:pt x="10327" y="6576"/>
                    </a:cubicBezTo>
                    <a:cubicBezTo>
                      <a:pt x="10298" y="6579"/>
                      <a:pt x="10270" y="6563"/>
                      <a:pt x="10257" y="6537"/>
                    </a:cubicBezTo>
                    <a:lnTo>
                      <a:pt x="8209" y="2441"/>
                    </a:lnTo>
                    <a:lnTo>
                      <a:pt x="8309" y="2471"/>
                    </a:lnTo>
                    <a:lnTo>
                      <a:pt x="6261" y="3639"/>
                    </a:lnTo>
                    <a:lnTo>
                      <a:pt x="6284" y="3618"/>
                    </a:lnTo>
                    <a:lnTo>
                      <a:pt x="4236" y="6546"/>
                    </a:lnTo>
                    <a:cubicBezTo>
                      <a:pt x="4225" y="6562"/>
                      <a:pt x="4207" y="6573"/>
                      <a:pt x="4187" y="6576"/>
                    </a:cubicBezTo>
                    <a:cubicBezTo>
                      <a:pt x="4166" y="6578"/>
                      <a:pt x="4146" y="6572"/>
                      <a:pt x="4131" y="6559"/>
                    </a:cubicBezTo>
                    <a:lnTo>
                      <a:pt x="2083" y="4807"/>
                    </a:lnTo>
                    <a:lnTo>
                      <a:pt x="2188" y="4794"/>
                    </a:lnTo>
                    <a:lnTo>
                      <a:pt x="140" y="7714"/>
                    </a:lnTo>
                    <a:cubicBezTo>
                      <a:pt x="118" y="7746"/>
                      <a:pt x="73" y="7754"/>
                      <a:pt x="40" y="7731"/>
                    </a:cubicBezTo>
                    <a:cubicBezTo>
                      <a:pt x="8" y="7709"/>
                      <a:pt x="0" y="7664"/>
                      <a:pt x="23" y="7631"/>
                    </a:cubicBezTo>
                    <a:close/>
                  </a:path>
                </a:pathLst>
              </a:custGeom>
              <a:solidFill>
                <a:srgbClr val="008000"/>
              </a:solidFill>
              <a:ln w="1588" cap="flat">
                <a:solidFill>
                  <a:srgbClr val="0066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s-MX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10"/>
              <p:cNvSpPr>
                <a:spLocks noChangeArrowheads="1"/>
              </p:cNvSpPr>
              <p:nvPr/>
            </p:nvSpPr>
            <p:spPr bwMode="auto">
              <a:xfrm>
                <a:off x="4717896" y="3088243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1" name="Rectangle 11"/>
              <p:cNvSpPr>
                <a:spLocks noChangeArrowheads="1"/>
              </p:cNvSpPr>
              <p:nvPr/>
            </p:nvSpPr>
            <p:spPr bwMode="auto">
              <a:xfrm>
                <a:off x="5108421" y="2697540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7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2" name="Rectangle 12"/>
              <p:cNvSpPr>
                <a:spLocks noChangeArrowheads="1"/>
              </p:cNvSpPr>
              <p:nvPr/>
            </p:nvSpPr>
            <p:spPr bwMode="auto">
              <a:xfrm>
                <a:off x="5498946" y="2932407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4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3" name="Rectangle 13"/>
              <p:cNvSpPr>
                <a:spLocks noChangeArrowheads="1"/>
              </p:cNvSpPr>
              <p:nvPr/>
            </p:nvSpPr>
            <p:spPr bwMode="auto">
              <a:xfrm>
                <a:off x="5887883" y="2541704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9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4" name="Rectangle 14"/>
              <p:cNvSpPr>
                <a:spLocks noChangeArrowheads="1"/>
              </p:cNvSpPr>
              <p:nvPr/>
            </p:nvSpPr>
            <p:spPr bwMode="auto">
              <a:xfrm>
                <a:off x="6284917" y="2422855"/>
                <a:ext cx="161454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11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5" name="Rectangle 15"/>
              <p:cNvSpPr>
                <a:spLocks noChangeArrowheads="1"/>
              </p:cNvSpPr>
              <p:nvPr/>
            </p:nvSpPr>
            <p:spPr bwMode="auto">
              <a:xfrm>
                <a:off x="6668933" y="2932407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4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6" name="Rectangle 16"/>
              <p:cNvSpPr>
                <a:spLocks noChangeArrowheads="1"/>
              </p:cNvSpPr>
              <p:nvPr/>
            </p:nvSpPr>
            <p:spPr bwMode="auto">
              <a:xfrm>
                <a:off x="7066672" y="2110070"/>
                <a:ext cx="169918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15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7" name="Rectangle 17"/>
              <p:cNvSpPr>
                <a:spLocks noChangeArrowheads="1"/>
              </p:cNvSpPr>
              <p:nvPr/>
            </p:nvSpPr>
            <p:spPr bwMode="auto">
              <a:xfrm>
                <a:off x="7449983" y="3088243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8" name="Rectangle 18"/>
              <p:cNvSpPr>
                <a:spLocks noChangeArrowheads="1"/>
              </p:cNvSpPr>
              <p:nvPr/>
            </p:nvSpPr>
            <p:spPr bwMode="auto">
              <a:xfrm>
                <a:off x="7840508" y="3166161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1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9" name="Rectangle 19"/>
              <p:cNvSpPr>
                <a:spLocks noChangeArrowheads="1"/>
              </p:cNvSpPr>
              <p:nvPr/>
            </p:nvSpPr>
            <p:spPr bwMode="auto">
              <a:xfrm>
                <a:off x="8229446" y="3088243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0" name="Rectangle 20"/>
              <p:cNvSpPr>
                <a:spLocks noChangeArrowheads="1"/>
              </p:cNvSpPr>
              <p:nvPr/>
            </p:nvSpPr>
            <p:spPr bwMode="auto">
              <a:xfrm>
                <a:off x="8619971" y="3088243"/>
                <a:ext cx="84960" cy="129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1" name="Rectangle 21"/>
              <p:cNvSpPr>
                <a:spLocks noChangeArrowheads="1"/>
              </p:cNvSpPr>
              <p:nvPr/>
            </p:nvSpPr>
            <p:spPr bwMode="auto">
              <a:xfrm rot="19784417">
                <a:off x="4484039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2000</a:t>
                </a:r>
                <a:endParaRPr kumimoji="0" lang="es-MX" altLang="es-MX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" name="Rectangle 22"/>
              <p:cNvSpPr>
                <a:spLocks noChangeArrowheads="1"/>
              </p:cNvSpPr>
              <p:nvPr/>
            </p:nvSpPr>
            <p:spPr bwMode="auto">
              <a:xfrm rot="19784417">
                <a:off x="4874564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2001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3" name="Rectangle 23"/>
              <p:cNvSpPr>
                <a:spLocks noChangeArrowheads="1"/>
              </p:cNvSpPr>
              <p:nvPr/>
            </p:nvSpPr>
            <p:spPr bwMode="auto">
              <a:xfrm rot="19784417">
                <a:off x="5263502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2002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4" name="Rectangle 24"/>
              <p:cNvSpPr>
                <a:spLocks noChangeArrowheads="1"/>
              </p:cNvSpPr>
              <p:nvPr/>
            </p:nvSpPr>
            <p:spPr bwMode="auto">
              <a:xfrm rot="19784417">
                <a:off x="5654027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2003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5" name="Rectangle 25"/>
              <p:cNvSpPr>
                <a:spLocks noChangeArrowheads="1"/>
              </p:cNvSpPr>
              <p:nvPr/>
            </p:nvSpPr>
            <p:spPr bwMode="auto">
              <a:xfrm rot="19784417">
                <a:off x="6044552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2004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6" name="Rectangle 26"/>
              <p:cNvSpPr>
                <a:spLocks noChangeArrowheads="1"/>
              </p:cNvSpPr>
              <p:nvPr/>
            </p:nvSpPr>
            <p:spPr bwMode="auto">
              <a:xfrm rot="19784417">
                <a:off x="6435077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2005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7" name="Rectangle 27"/>
              <p:cNvSpPr>
                <a:spLocks noChangeArrowheads="1"/>
              </p:cNvSpPr>
              <p:nvPr/>
            </p:nvSpPr>
            <p:spPr bwMode="auto">
              <a:xfrm rot="19784417">
                <a:off x="6825602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2006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8" name="Rectangle 28"/>
              <p:cNvSpPr>
                <a:spLocks noChangeArrowheads="1"/>
              </p:cNvSpPr>
              <p:nvPr/>
            </p:nvSpPr>
            <p:spPr bwMode="auto">
              <a:xfrm rot="19784417">
                <a:off x="7216127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2007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" name="Rectangle 29"/>
              <p:cNvSpPr>
                <a:spLocks noChangeArrowheads="1"/>
              </p:cNvSpPr>
              <p:nvPr/>
            </p:nvSpPr>
            <p:spPr bwMode="auto">
              <a:xfrm rot="19784417">
                <a:off x="7605064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2008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0" name="Rectangle 30"/>
              <p:cNvSpPr>
                <a:spLocks noChangeArrowheads="1"/>
              </p:cNvSpPr>
              <p:nvPr/>
            </p:nvSpPr>
            <p:spPr bwMode="auto">
              <a:xfrm rot="19784417">
                <a:off x="7995589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2009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1" name="Rectangle 31"/>
              <p:cNvSpPr>
                <a:spLocks noChangeArrowheads="1"/>
              </p:cNvSpPr>
              <p:nvPr/>
            </p:nvSpPr>
            <p:spPr bwMode="auto">
              <a:xfrm rot="19784417">
                <a:off x="8386114" y="3608696"/>
                <a:ext cx="33983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MX" altLang="es-MX" sz="12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2010</a:t>
                </a:r>
                <a:endParaRPr kumimoji="0" lang="es-MX" altLang="es-MX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sp>
          <p:nvSpPr>
            <p:cNvPr id="77" name="Rectangle 44"/>
            <p:cNvSpPr>
              <a:spLocks noChangeArrowheads="1"/>
            </p:cNvSpPr>
            <p:nvPr/>
          </p:nvSpPr>
          <p:spPr bwMode="auto">
            <a:xfrm>
              <a:off x="5114352" y="2824470"/>
              <a:ext cx="3046668" cy="257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36000" rIns="0" bIns="3600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MX" altLang="es-MX" sz="1200" b="1" u="sng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DINAMISMO DE PATENTAMIENTO</a:t>
              </a:r>
            </a:p>
          </p:txBody>
        </p:sp>
      </p:grpSp>
      <p:sp>
        <p:nvSpPr>
          <p:cNvPr id="98" name="Tekstboks 7"/>
          <p:cNvSpPr txBox="1"/>
          <p:nvPr/>
        </p:nvSpPr>
        <p:spPr bwMode="auto">
          <a:xfrm>
            <a:off x="4362043" y="5951388"/>
            <a:ext cx="4390071" cy="646331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88900" indent="-88900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400" b="1" i="1" kern="0" dirty="0">
                <a:ln w="3175">
                  <a:noFill/>
                </a:ln>
                <a:solidFill>
                  <a:srgbClr val="006600"/>
                </a:solidFill>
                <a:latin typeface="Arial" pitchFamily="34" charset="0"/>
                <a:cs typeface="Arial"/>
              </a:rPr>
              <a:t>En síntesis, esta variable podría calificarse con el número 5 de la escala, al estimarse un periodo de vida superior a 8 años. </a:t>
            </a:r>
          </a:p>
        </p:txBody>
      </p:sp>
      <p:sp>
        <p:nvSpPr>
          <p:cNvPr id="42" name="41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u="sng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Esperanza de vida de la invención: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Identificar el tiempo durante el cual la tecnología podría permanecer en el mercado (dinámica innovadora)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44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0948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101 Grupo"/>
          <p:cNvGrpSpPr/>
          <p:nvPr/>
        </p:nvGrpSpPr>
        <p:grpSpPr>
          <a:xfrm>
            <a:off x="832515" y="1658525"/>
            <a:ext cx="7478973" cy="4632648"/>
            <a:chOff x="832515" y="1457943"/>
            <a:chExt cx="7478973" cy="4632648"/>
          </a:xfrm>
        </p:grpSpPr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3730640" y="1510125"/>
              <a:ext cx="1682724" cy="1057134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5722154" y="2019869"/>
              <a:ext cx="1679836" cy="10535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6545514" y="3246607"/>
              <a:ext cx="1682724" cy="105532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1" name="Oval 18"/>
            <p:cNvSpPr>
              <a:spLocks noChangeArrowheads="1"/>
            </p:cNvSpPr>
            <p:nvPr/>
          </p:nvSpPr>
          <p:spPr bwMode="auto">
            <a:xfrm>
              <a:off x="5722154" y="4475159"/>
              <a:ext cx="1679836" cy="10535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4" name="Oval 21"/>
            <p:cNvSpPr>
              <a:spLocks noChangeArrowheads="1"/>
            </p:cNvSpPr>
            <p:nvPr/>
          </p:nvSpPr>
          <p:spPr bwMode="auto">
            <a:xfrm>
              <a:off x="3730640" y="4983061"/>
              <a:ext cx="1682724" cy="105532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7" name="Oval 24"/>
            <p:cNvSpPr>
              <a:spLocks noChangeArrowheads="1"/>
            </p:cNvSpPr>
            <p:nvPr/>
          </p:nvSpPr>
          <p:spPr bwMode="auto">
            <a:xfrm>
              <a:off x="1742013" y="4475159"/>
              <a:ext cx="1679836" cy="10535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30" name="Oval 27"/>
            <p:cNvSpPr>
              <a:spLocks noChangeArrowheads="1"/>
            </p:cNvSpPr>
            <p:nvPr/>
          </p:nvSpPr>
          <p:spPr bwMode="auto">
            <a:xfrm>
              <a:off x="915765" y="3246607"/>
              <a:ext cx="1682724" cy="105532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4097" name="Oval 30"/>
            <p:cNvSpPr>
              <a:spLocks noChangeArrowheads="1"/>
            </p:cNvSpPr>
            <p:nvPr/>
          </p:nvSpPr>
          <p:spPr bwMode="auto">
            <a:xfrm>
              <a:off x="1742013" y="2019869"/>
              <a:ext cx="1679836" cy="10535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76200">
              <a:noFill/>
              <a:prstDash val="solid"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V="1">
              <a:off x="4572000" y="2548380"/>
              <a:ext cx="0" cy="715321"/>
            </a:xfrm>
            <a:prstGeom prst="line">
              <a:avLst/>
            </a:prstGeom>
            <a:noFill/>
            <a:ln w="12700" cap="flat">
              <a:solidFill>
                <a:srgbClr val="1638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3" name="Oval 10"/>
            <p:cNvSpPr>
              <a:spLocks noChangeArrowheads="1"/>
            </p:cNvSpPr>
            <p:nvPr/>
          </p:nvSpPr>
          <p:spPr bwMode="auto">
            <a:xfrm>
              <a:off x="3647390" y="1457943"/>
              <a:ext cx="1849224" cy="1159740"/>
            </a:xfrm>
            <a:prstGeom prst="ellipse">
              <a:avLst/>
            </a:prstGeom>
            <a:noFill/>
            <a:ln w="76200" cap="flat">
              <a:solidFill>
                <a:srgbClr val="EEECE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V="1">
              <a:off x="5156059" y="2906919"/>
              <a:ext cx="820530" cy="506173"/>
            </a:xfrm>
            <a:prstGeom prst="line">
              <a:avLst/>
            </a:prstGeom>
            <a:noFill/>
            <a:ln w="12700" cap="flat">
              <a:solidFill>
                <a:srgbClr val="1638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6" name="Oval 13"/>
            <p:cNvSpPr>
              <a:spLocks noChangeArrowheads="1"/>
            </p:cNvSpPr>
            <p:nvPr/>
          </p:nvSpPr>
          <p:spPr bwMode="auto">
            <a:xfrm>
              <a:off x="5639048" y="1967750"/>
              <a:ext cx="1846048" cy="1157744"/>
            </a:xfrm>
            <a:prstGeom prst="ellipse">
              <a:avLst/>
            </a:prstGeom>
            <a:noFill/>
            <a:ln w="76200" cap="flat">
              <a:solidFill>
                <a:srgbClr val="EEECE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5401078" y="3773388"/>
              <a:ext cx="1159570" cy="0"/>
            </a:xfrm>
            <a:prstGeom prst="line">
              <a:avLst/>
            </a:prstGeom>
            <a:noFill/>
            <a:ln w="12700" cap="flat">
              <a:solidFill>
                <a:srgbClr val="1638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19" name="Oval 16"/>
            <p:cNvSpPr>
              <a:spLocks noChangeArrowheads="1"/>
            </p:cNvSpPr>
            <p:nvPr/>
          </p:nvSpPr>
          <p:spPr bwMode="auto">
            <a:xfrm>
              <a:off x="6462264" y="3194397"/>
              <a:ext cx="1849224" cy="1159740"/>
            </a:xfrm>
            <a:prstGeom prst="ellipse">
              <a:avLst/>
            </a:prstGeom>
            <a:noFill/>
            <a:ln w="76200" cap="flat">
              <a:solidFill>
                <a:srgbClr val="EEECE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5156059" y="4135442"/>
              <a:ext cx="820530" cy="504416"/>
            </a:xfrm>
            <a:prstGeom prst="line">
              <a:avLst/>
            </a:prstGeom>
            <a:noFill/>
            <a:ln w="12700" cap="flat">
              <a:solidFill>
                <a:srgbClr val="1638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2" name="Oval 19"/>
            <p:cNvSpPr>
              <a:spLocks noChangeArrowheads="1"/>
            </p:cNvSpPr>
            <p:nvPr/>
          </p:nvSpPr>
          <p:spPr bwMode="auto">
            <a:xfrm>
              <a:off x="5639048" y="4423040"/>
              <a:ext cx="1846048" cy="1157744"/>
            </a:xfrm>
            <a:prstGeom prst="ellipse">
              <a:avLst/>
            </a:prstGeom>
            <a:noFill/>
            <a:ln w="76200" cap="flat">
              <a:solidFill>
                <a:srgbClr val="EEECE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4572000" y="4284834"/>
              <a:ext cx="0" cy="715321"/>
            </a:xfrm>
            <a:prstGeom prst="line">
              <a:avLst/>
            </a:prstGeom>
            <a:noFill/>
            <a:ln w="12700" cap="flat">
              <a:solidFill>
                <a:srgbClr val="1638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5" name="Oval 22"/>
            <p:cNvSpPr>
              <a:spLocks noChangeArrowheads="1"/>
            </p:cNvSpPr>
            <p:nvPr/>
          </p:nvSpPr>
          <p:spPr bwMode="auto">
            <a:xfrm>
              <a:off x="3647390" y="4930851"/>
              <a:ext cx="1849224" cy="1159740"/>
            </a:xfrm>
            <a:prstGeom prst="ellipse">
              <a:avLst/>
            </a:prstGeom>
            <a:noFill/>
            <a:ln w="76200" cap="flat">
              <a:solidFill>
                <a:srgbClr val="EEECE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H="1">
              <a:off x="3164563" y="4135442"/>
              <a:ext cx="820530" cy="504416"/>
            </a:xfrm>
            <a:prstGeom prst="line">
              <a:avLst/>
            </a:prstGeom>
            <a:noFill/>
            <a:ln w="12700" cap="flat">
              <a:solidFill>
                <a:srgbClr val="1638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8" name="Oval 25"/>
            <p:cNvSpPr>
              <a:spLocks noChangeArrowheads="1"/>
            </p:cNvSpPr>
            <p:nvPr/>
          </p:nvSpPr>
          <p:spPr bwMode="auto">
            <a:xfrm>
              <a:off x="1658907" y="4423040"/>
              <a:ext cx="1846048" cy="1157744"/>
            </a:xfrm>
            <a:prstGeom prst="ellipse">
              <a:avLst/>
            </a:prstGeom>
            <a:noFill/>
            <a:ln w="76200" cap="flat">
              <a:solidFill>
                <a:srgbClr val="EEECE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H="1">
              <a:off x="2583354" y="3775146"/>
              <a:ext cx="1159570" cy="0"/>
            </a:xfrm>
            <a:prstGeom prst="line">
              <a:avLst/>
            </a:prstGeom>
            <a:noFill/>
            <a:ln w="12700" cap="flat">
              <a:solidFill>
                <a:srgbClr val="1638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31" name="Oval 28"/>
            <p:cNvSpPr>
              <a:spLocks noChangeArrowheads="1"/>
            </p:cNvSpPr>
            <p:nvPr/>
          </p:nvSpPr>
          <p:spPr bwMode="auto">
            <a:xfrm>
              <a:off x="832515" y="3194397"/>
              <a:ext cx="1849224" cy="1159740"/>
            </a:xfrm>
            <a:prstGeom prst="ellipse">
              <a:avLst/>
            </a:prstGeom>
            <a:noFill/>
            <a:ln w="76200" cap="flat">
              <a:solidFill>
                <a:srgbClr val="EEECE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4096" name="Line 29"/>
            <p:cNvSpPr>
              <a:spLocks noChangeShapeType="1"/>
            </p:cNvSpPr>
            <p:nvPr/>
          </p:nvSpPr>
          <p:spPr bwMode="auto">
            <a:xfrm flipH="1" flipV="1">
              <a:off x="3164563" y="2906919"/>
              <a:ext cx="820530" cy="504416"/>
            </a:xfrm>
            <a:prstGeom prst="line">
              <a:avLst/>
            </a:prstGeom>
            <a:noFill/>
            <a:ln w="12700" cap="flat">
              <a:solidFill>
                <a:srgbClr val="1638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4099" name="Oval 31"/>
            <p:cNvSpPr>
              <a:spLocks noChangeArrowheads="1"/>
            </p:cNvSpPr>
            <p:nvPr/>
          </p:nvSpPr>
          <p:spPr bwMode="auto">
            <a:xfrm>
              <a:off x="1658907" y="1967750"/>
              <a:ext cx="1846048" cy="1157744"/>
            </a:xfrm>
            <a:prstGeom prst="ellipse">
              <a:avLst/>
            </a:prstGeom>
            <a:noFill/>
            <a:ln w="76200" cap="flat">
              <a:solidFill>
                <a:srgbClr val="EEECE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grpSp>
          <p:nvGrpSpPr>
            <p:cNvPr id="5" name="4099 Grupo"/>
            <p:cNvGrpSpPr/>
            <p:nvPr/>
          </p:nvGrpSpPr>
          <p:grpSpPr>
            <a:xfrm>
              <a:off x="3139023" y="2781300"/>
              <a:ext cx="2865958" cy="1985932"/>
              <a:chOff x="4110038" y="2914053"/>
              <a:chExt cx="923925" cy="1037833"/>
            </a:xfrm>
          </p:grpSpPr>
          <p:sp>
            <p:nvSpPr>
              <p:cNvPr id="9" name="Oval 6"/>
              <p:cNvSpPr>
                <a:spLocks noChangeArrowheads="1"/>
              </p:cNvSpPr>
              <p:nvPr/>
            </p:nvSpPr>
            <p:spPr bwMode="auto">
              <a:xfrm>
                <a:off x="4129113" y="2931164"/>
                <a:ext cx="885776" cy="1003609"/>
              </a:xfrm>
              <a:prstGeom prst="ellipse">
                <a:avLst/>
              </a:prstGeom>
              <a:solidFill>
                <a:srgbClr val="E2C592"/>
              </a:solidFill>
              <a:ln w="76200">
                <a:noFill/>
                <a:prstDash val="solid"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/>
              </a:p>
            </p:txBody>
          </p:sp>
          <p:sp>
            <p:nvSpPr>
              <p:cNvPr id="10" name="Oval 7"/>
              <p:cNvSpPr>
                <a:spLocks noChangeArrowheads="1"/>
              </p:cNvSpPr>
              <p:nvPr/>
            </p:nvSpPr>
            <p:spPr bwMode="auto">
              <a:xfrm>
                <a:off x="4110038" y="2914053"/>
                <a:ext cx="923925" cy="1037833"/>
              </a:xfrm>
              <a:prstGeom prst="ellipse">
                <a:avLst/>
              </a:prstGeom>
              <a:noFill/>
              <a:ln w="76200" cap="flat">
                <a:solidFill>
                  <a:srgbClr val="EEECE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MX"/>
              </a:p>
            </p:txBody>
          </p:sp>
        </p:grpSp>
        <p:sp>
          <p:nvSpPr>
            <p:cNvPr id="38" name="Rectangle 11"/>
            <p:cNvSpPr>
              <a:spLocks noChangeArrowheads="1"/>
            </p:cNvSpPr>
            <p:nvPr/>
          </p:nvSpPr>
          <p:spPr bwMode="auto">
            <a:xfrm>
              <a:off x="3925144" y="1715525"/>
              <a:ext cx="1293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</a:rPr>
                <a:t>B5. Plazo comercial del desarrollo</a:t>
              </a:r>
            </a:p>
          </p:txBody>
        </p:sp>
        <p:sp>
          <p:nvSpPr>
            <p:cNvPr id="39" name="Rectangle 11"/>
            <p:cNvSpPr>
              <a:spLocks noChangeArrowheads="1"/>
            </p:cNvSpPr>
            <p:nvPr/>
          </p:nvSpPr>
          <p:spPr bwMode="auto">
            <a:xfrm>
              <a:off x="5915215" y="2223456"/>
              <a:ext cx="1293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</a:rPr>
                <a:t>C2. Tasa de crecimiento del mercado</a:t>
              </a:r>
            </a:p>
          </p:txBody>
        </p:sp>
        <p:sp>
          <p:nvSpPr>
            <p:cNvPr id="40" name="Rectangle 11"/>
            <p:cNvSpPr>
              <a:spLocks noChangeArrowheads="1"/>
            </p:cNvSpPr>
            <p:nvPr/>
          </p:nvSpPr>
          <p:spPr bwMode="auto">
            <a:xfrm>
              <a:off x="6740019" y="3451980"/>
              <a:ext cx="1293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</a:rPr>
                <a:t>C3. Esperanza de vida de la</a:t>
              </a:r>
              <a:r>
                <a:rPr kumimoji="0" lang="es-MX" altLang="es-MX" sz="1400" b="1" i="0" u="none" strike="noStrike" cap="none" normalizeH="0" dirty="0">
                  <a:ln>
                    <a:noFill/>
                  </a:ln>
                  <a:solidFill>
                    <a:srgbClr val="006600"/>
                  </a:solidFill>
                  <a:effectLst/>
                </a:rPr>
                <a:t> tecnología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</a:endParaRPr>
            </a:p>
          </p:txBody>
        </p:sp>
        <p:sp>
          <p:nvSpPr>
            <p:cNvPr id="41" name="Rectangle 11"/>
            <p:cNvSpPr>
              <a:spLocks noChangeArrowheads="1"/>
            </p:cNvSpPr>
            <p:nvPr/>
          </p:nvSpPr>
          <p:spPr bwMode="auto">
            <a:xfrm>
              <a:off x="5915215" y="4678746"/>
              <a:ext cx="1293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C6. Volumen de negocio potencial extra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" name="Rectangle 11"/>
            <p:cNvSpPr>
              <a:spLocks noChangeArrowheads="1"/>
            </p:cNvSpPr>
            <p:nvPr/>
          </p:nvSpPr>
          <p:spPr bwMode="auto">
            <a:xfrm>
              <a:off x="3739493" y="5248357"/>
              <a:ext cx="166502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MX" altLang="es-MX" sz="1400" dirty="0">
                  <a:solidFill>
                    <a:srgbClr val="000000"/>
                  </a:solidFill>
                </a:rPr>
                <a:t>D1. Mantenimiento del rendimiento del negocio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3" name="Rectangle 11"/>
            <p:cNvSpPr>
              <a:spLocks noChangeArrowheads="1"/>
            </p:cNvSpPr>
            <p:nvPr/>
          </p:nvSpPr>
          <p:spPr bwMode="auto">
            <a:xfrm>
              <a:off x="1897338" y="4786469"/>
              <a:ext cx="137203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MX" altLang="es-MX" sz="1400" dirty="0">
                  <a:solidFill>
                    <a:srgbClr val="000000"/>
                  </a:solidFill>
                </a:rPr>
                <a:t>D2. Coste futuro del desarrollo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4" name="Rectangle 11"/>
            <p:cNvSpPr>
              <a:spLocks noChangeArrowheads="1"/>
            </p:cNvSpPr>
            <p:nvPr/>
          </p:nvSpPr>
          <p:spPr bwMode="auto">
            <a:xfrm>
              <a:off x="1110271" y="3451980"/>
              <a:ext cx="129371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D3. Coste</a:t>
              </a:r>
              <a:r>
                <a:rPr kumimoji="0" lang="es-MX" altLang="es-MX" sz="140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de producción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5" name="Rectangle 11"/>
            <p:cNvSpPr>
              <a:spLocks noChangeArrowheads="1"/>
            </p:cNvSpPr>
            <p:nvPr/>
          </p:nvSpPr>
          <p:spPr bwMode="auto">
            <a:xfrm>
              <a:off x="1935075" y="2223456"/>
              <a:ext cx="129371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D4. Intensidad de la inversión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6" name="Rectangle 11"/>
            <p:cNvSpPr>
              <a:spLocks noChangeArrowheads="1"/>
            </p:cNvSpPr>
            <p:nvPr/>
          </p:nvSpPr>
          <p:spPr bwMode="auto">
            <a:xfrm>
              <a:off x="3848100" y="3069540"/>
              <a:ext cx="144780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s-MX" altLang="es-MX" sz="1400" b="1" dirty="0"/>
                <a:t>OTROS DATOS</a:t>
              </a:r>
            </a:p>
          </p:txBody>
        </p:sp>
        <p:sp>
          <p:nvSpPr>
            <p:cNvPr id="47" name="Rectangle 11"/>
            <p:cNvSpPr>
              <a:spLocks noChangeArrowheads="1"/>
            </p:cNvSpPr>
            <p:nvPr/>
          </p:nvSpPr>
          <p:spPr bwMode="auto">
            <a:xfrm>
              <a:off x="3441700" y="3383969"/>
              <a:ext cx="2260600" cy="86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effectLst/>
                </a:rPr>
                <a:t>Ingresos</a:t>
              </a:r>
              <a:r>
                <a:rPr lang="es-MX" altLang="es-MX" sz="1400" dirty="0"/>
                <a:t>, costos </a:t>
              </a:r>
              <a:r>
                <a:rPr kumimoji="0" lang="es-MX" altLang="es-MX" sz="1400" i="0" u="none" strike="noStrike" cap="none" normalizeH="0" dirty="0">
                  <a:ln>
                    <a:noFill/>
                  </a:ln>
                  <a:effectLst/>
                </a:rPr>
                <a:t>directos e i</a:t>
              </a:r>
              <a:r>
                <a:rPr lang="es-MX" altLang="es-MX" sz="1400" dirty="0"/>
                <a:t>ndirectos, d</a:t>
              </a:r>
              <a:r>
                <a:rPr kumimoji="0" lang="es-MX" altLang="es-MX" sz="1400" i="0" u="none" strike="noStrike" cap="none" normalizeH="0" baseline="0" dirty="0">
                  <a:ln>
                    <a:noFill/>
                  </a:ln>
                  <a:effectLst/>
                </a:rPr>
                <a:t>epreciación</a:t>
              </a:r>
              <a:r>
                <a:rPr lang="es-MX" altLang="es-MX" sz="1400" dirty="0"/>
                <a:t> y tasa de descuento y aportación al negocio (%).</a:t>
              </a:r>
              <a:endParaRPr kumimoji="0" lang="es-MX" altLang="es-MX" sz="140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89516" y="6332984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sp>
        <p:nvSpPr>
          <p:cNvPr id="48" name="Rectangle 11"/>
          <p:cNvSpPr>
            <a:spLocks noChangeArrowheads="1"/>
          </p:cNvSpPr>
          <p:nvPr/>
        </p:nvSpPr>
        <p:spPr bwMode="auto">
          <a:xfrm>
            <a:off x="7092280" y="1106597"/>
            <a:ext cx="15750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400" b="1" i="1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</a:rPr>
              <a:t>Variables revisadas a detalle previamente</a:t>
            </a:r>
          </a:p>
        </p:txBody>
      </p:sp>
      <p:sp>
        <p:nvSpPr>
          <p:cNvPr id="3" name="2 Flecha derecha"/>
          <p:cNvSpPr/>
          <p:nvPr/>
        </p:nvSpPr>
        <p:spPr>
          <a:xfrm flipH="1">
            <a:off x="5431248" y="1464771"/>
            <a:ext cx="1464852" cy="88850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9" name="48 Flecha derecha"/>
          <p:cNvSpPr/>
          <p:nvPr/>
        </p:nvSpPr>
        <p:spPr>
          <a:xfrm rot="16200000" flipH="1">
            <a:off x="7415438" y="2726046"/>
            <a:ext cx="1136748" cy="88850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3" name="52 Flecha derecha"/>
          <p:cNvSpPr/>
          <p:nvPr/>
        </p:nvSpPr>
        <p:spPr>
          <a:xfrm rot="19174357" flipH="1">
            <a:off x="7364285" y="1895196"/>
            <a:ext cx="490936" cy="88850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uadroTexto 3"/>
          <p:cNvSpPr txBox="1"/>
          <p:nvPr/>
        </p:nvSpPr>
        <p:spPr>
          <a:xfrm>
            <a:off x="8763000" y="245097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52" name="51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 modelo de evaluación financiera de IPscore</a:t>
            </a:r>
            <a:r>
              <a:rPr lang="es-MX" sz="20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2.2 incluye 8 de las 40 variables e información contable relativa a la aplicación de la tecnología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45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640024036"/>
      </p:ext>
    </p:extLst>
  </p:cSld>
  <p:clrMapOvr>
    <a:masterClrMapping/>
  </p:clrMapOvr>
  <p:transition xmlns:p14="http://schemas.microsoft.com/office/powerpoint/2010/main" spd="slow">
    <p:zoom dir="in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892771"/>
            <a:ext cx="8580437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2838452" y="1517227"/>
            <a:ext cx="3467098" cy="30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altLang="es-MX" sz="1500" b="1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INDICADORES FINANCIEROS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280988" y="6235179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55121" y="47923"/>
            <a:ext cx="8633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 la información del modelo IPscore</a:t>
            </a:r>
            <a:r>
              <a:rPr lang="es-MX" sz="20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2.2 se obtiene el Estado de Resultados, Flujo de Efectivo, Balance General e Indicadores Contables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46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130135085"/>
      </p:ext>
    </p:extLst>
  </p:cSld>
  <p:clrMapOvr>
    <a:masterClrMapping/>
  </p:clrMapOvr>
  <p:transition xmlns:p14="http://schemas.microsoft.com/office/powerpoint/2010/main" spd="slow">
    <p:randomBar dir="vert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7 Grupo"/>
          <p:cNvGrpSpPr/>
          <p:nvPr/>
        </p:nvGrpSpPr>
        <p:grpSpPr>
          <a:xfrm>
            <a:off x="406202" y="2220832"/>
            <a:ext cx="8422024" cy="3204646"/>
            <a:chOff x="406202" y="1880538"/>
            <a:chExt cx="8422024" cy="320464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1957" y="2106318"/>
              <a:ext cx="4385841" cy="2141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202" y="2066017"/>
              <a:ext cx="3580614" cy="285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26 Rectángulo"/>
            <p:cNvSpPr/>
            <p:nvPr/>
          </p:nvSpPr>
          <p:spPr>
            <a:xfrm>
              <a:off x="406202" y="1880538"/>
              <a:ext cx="8422024" cy="3204646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4" name="Rectangle 44"/>
          <p:cNvSpPr>
            <a:spLocks noChangeArrowheads="1"/>
          </p:cNvSpPr>
          <p:nvPr/>
        </p:nvSpPr>
        <p:spPr bwMode="auto">
          <a:xfrm>
            <a:off x="2609852" y="1768925"/>
            <a:ext cx="3924298" cy="48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altLang="es-MX" sz="1500" b="1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VALOR ESTIMADO DE LA PATENTE</a:t>
            </a:r>
          </a:p>
          <a:p>
            <a:pPr algn="ctr"/>
            <a:r>
              <a:rPr lang="es-MX" altLang="es-MX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(Millones de dólares)</a:t>
            </a:r>
          </a:p>
        </p:txBody>
      </p:sp>
      <p:grpSp>
        <p:nvGrpSpPr>
          <p:cNvPr id="3" name="4 Grupo"/>
          <p:cNvGrpSpPr/>
          <p:nvPr/>
        </p:nvGrpSpPr>
        <p:grpSpPr>
          <a:xfrm>
            <a:off x="1176933" y="2113110"/>
            <a:ext cx="7224713" cy="3836170"/>
            <a:chOff x="958850" y="1694542"/>
            <a:chExt cx="7224713" cy="3836170"/>
          </a:xfrm>
        </p:grpSpPr>
        <p:sp>
          <p:nvSpPr>
            <p:cNvPr id="8" name="7 Rectángulo"/>
            <p:cNvSpPr/>
            <p:nvPr/>
          </p:nvSpPr>
          <p:spPr>
            <a:xfrm>
              <a:off x="1682751" y="3695701"/>
              <a:ext cx="958850" cy="153352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4083051" y="2863850"/>
              <a:ext cx="958850" cy="236537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6489701" y="1962150"/>
              <a:ext cx="958850" cy="326707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965200" y="5229225"/>
              <a:ext cx="7212013" cy="14288"/>
            </a:xfrm>
            <a:prstGeom prst="rect">
              <a:avLst/>
            </a:pr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958850" y="5235575"/>
              <a:ext cx="7224713" cy="63500"/>
            </a:xfrm>
            <a:custGeom>
              <a:avLst/>
              <a:gdLst>
                <a:gd name="T0" fmla="*/ 9 w 4551"/>
                <a:gd name="T1" fmla="*/ 0 h 40"/>
                <a:gd name="T2" fmla="*/ 9 w 4551"/>
                <a:gd name="T3" fmla="*/ 40 h 40"/>
                <a:gd name="T4" fmla="*/ 0 w 4551"/>
                <a:gd name="T5" fmla="*/ 40 h 40"/>
                <a:gd name="T6" fmla="*/ 0 w 4551"/>
                <a:gd name="T7" fmla="*/ 0 h 40"/>
                <a:gd name="T8" fmla="*/ 9 w 4551"/>
                <a:gd name="T9" fmla="*/ 0 h 40"/>
                <a:gd name="T10" fmla="*/ 1524 w 4551"/>
                <a:gd name="T11" fmla="*/ 0 h 40"/>
                <a:gd name="T12" fmla="*/ 1524 w 4551"/>
                <a:gd name="T13" fmla="*/ 40 h 40"/>
                <a:gd name="T14" fmla="*/ 1514 w 4551"/>
                <a:gd name="T15" fmla="*/ 40 h 40"/>
                <a:gd name="T16" fmla="*/ 1514 w 4551"/>
                <a:gd name="T17" fmla="*/ 0 h 40"/>
                <a:gd name="T18" fmla="*/ 1524 w 4551"/>
                <a:gd name="T19" fmla="*/ 0 h 40"/>
                <a:gd name="T20" fmla="*/ 3037 w 4551"/>
                <a:gd name="T21" fmla="*/ 0 h 40"/>
                <a:gd name="T22" fmla="*/ 3037 w 4551"/>
                <a:gd name="T23" fmla="*/ 40 h 40"/>
                <a:gd name="T24" fmla="*/ 3027 w 4551"/>
                <a:gd name="T25" fmla="*/ 40 h 40"/>
                <a:gd name="T26" fmla="*/ 3027 w 4551"/>
                <a:gd name="T27" fmla="*/ 0 h 40"/>
                <a:gd name="T28" fmla="*/ 3037 w 4551"/>
                <a:gd name="T29" fmla="*/ 0 h 40"/>
                <a:gd name="T30" fmla="*/ 4551 w 4551"/>
                <a:gd name="T31" fmla="*/ 0 h 40"/>
                <a:gd name="T32" fmla="*/ 4551 w 4551"/>
                <a:gd name="T33" fmla="*/ 40 h 40"/>
                <a:gd name="T34" fmla="*/ 4542 w 4551"/>
                <a:gd name="T35" fmla="*/ 40 h 40"/>
                <a:gd name="T36" fmla="*/ 4542 w 4551"/>
                <a:gd name="T37" fmla="*/ 0 h 40"/>
                <a:gd name="T38" fmla="*/ 4551 w 4551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51" h="40">
                  <a:moveTo>
                    <a:pt x="9" y="0"/>
                  </a:moveTo>
                  <a:lnTo>
                    <a:pt x="9" y="40"/>
                  </a:lnTo>
                  <a:lnTo>
                    <a:pt x="0" y="40"/>
                  </a:lnTo>
                  <a:lnTo>
                    <a:pt x="0" y="0"/>
                  </a:lnTo>
                  <a:lnTo>
                    <a:pt x="9" y="0"/>
                  </a:lnTo>
                  <a:close/>
                  <a:moveTo>
                    <a:pt x="1524" y="0"/>
                  </a:moveTo>
                  <a:lnTo>
                    <a:pt x="1524" y="40"/>
                  </a:lnTo>
                  <a:lnTo>
                    <a:pt x="1514" y="40"/>
                  </a:lnTo>
                  <a:lnTo>
                    <a:pt x="1514" y="0"/>
                  </a:lnTo>
                  <a:lnTo>
                    <a:pt x="1524" y="0"/>
                  </a:lnTo>
                  <a:close/>
                  <a:moveTo>
                    <a:pt x="3037" y="0"/>
                  </a:moveTo>
                  <a:lnTo>
                    <a:pt x="3037" y="40"/>
                  </a:lnTo>
                  <a:lnTo>
                    <a:pt x="3027" y="40"/>
                  </a:lnTo>
                  <a:lnTo>
                    <a:pt x="3027" y="0"/>
                  </a:lnTo>
                  <a:lnTo>
                    <a:pt x="3037" y="0"/>
                  </a:lnTo>
                  <a:close/>
                  <a:moveTo>
                    <a:pt x="4551" y="0"/>
                  </a:moveTo>
                  <a:lnTo>
                    <a:pt x="4551" y="40"/>
                  </a:lnTo>
                  <a:lnTo>
                    <a:pt x="4542" y="40"/>
                  </a:lnTo>
                  <a:lnTo>
                    <a:pt x="4542" y="0"/>
                  </a:lnTo>
                  <a:lnTo>
                    <a:pt x="4551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1991949" y="3416980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$8.7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4395424" y="2580367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$9.3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6800487" y="1694542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$9.7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1492884" y="5315268"/>
              <a:ext cx="129603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Pesimista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3897947" y="5315268"/>
              <a:ext cx="129603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Moderado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6301422" y="5315268"/>
              <a:ext cx="129603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altLang="es-MX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Optimista</a:t>
              </a:r>
              <a:endParaRPr kumimoji="0" lang="es-MX" altLang="es-MX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2428504" y="6158314"/>
            <a:ext cx="4464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000" i="1" dirty="0">
                <a:solidFill>
                  <a:prstClr val="black"/>
                </a:solidFill>
              </a:rPr>
              <a:t>Fuente: </a:t>
            </a:r>
            <a:r>
              <a:rPr lang="es-MX" sz="1000" i="1" dirty="0" err="1">
                <a:solidFill>
                  <a:prstClr val="black"/>
                </a:solidFill>
              </a:rPr>
              <a:t>Patent</a:t>
            </a:r>
            <a:r>
              <a:rPr lang="es-MX" sz="1000" i="1" dirty="0">
                <a:solidFill>
                  <a:prstClr val="black"/>
                </a:solidFill>
              </a:rPr>
              <a:t> Portfolio Management </a:t>
            </a:r>
            <a:r>
              <a:rPr lang="es-MX" sz="1000" i="1" dirty="0" err="1">
                <a:solidFill>
                  <a:prstClr val="black"/>
                </a:solidFill>
              </a:rPr>
              <a:t>with</a:t>
            </a:r>
            <a:r>
              <a:rPr lang="es-MX" sz="1000" i="1" dirty="0">
                <a:solidFill>
                  <a:prstClr val="black"/>
                </a:solidFill>
              </a:rPr>
              <a:t>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</a:t>
            </a:r>
            <a:r>
              <a:rPr lang="es-MX" sz="1000" i="1" dirty="0" err="1">
                <a:solidFill>
                  <a:prstClr val="black"/>
                </a:solidFill>
              </a:rPr>
              <a:t>IPscore</a:t>
            </a:r>
            <a:r>
              <a:rPr lang="es-MX" sz="1000" i="1" dirty="0">
                <a:solidFill>
                  <a:prstClr val="black"/>
                </a:solidFill>
              </a:rPr>
              <a:t> 2.2. 2014.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647564" y="47923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Finalmente, el modelo IPscore</a:t>
            </a:r>
            <a:r>
              <a:rPr lang="es-MX" sz="20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2.2 proporciona un valor monetario de la tecnología - - Siendo posible obtener tres escenarios para dicho valor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47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95285942"/>
      </p:ext>
    </p:extLst>
  </p:cSld>
  <p:clrMapOvr>
    <a:masterClrMapping/>
  </p:clrMapOvr>
  <p:transition xmlns:p14="http://schemas.microsoft.com/office/powerpoint/2010/main" spd="slow">
    <p:comb dir="vert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4"/>
          <p:cNvSpPr txBox="1"/>
          <p:nvPr/>
        </p:nvSpPr>
        <p:spPr>
          <a:xfrm>
            <a:off x="1973707" y="1308100"/>
            <a:ext cx="516887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i="1" dirty="0">
                <a:latin typeface="Arial Narrow" pitchFamily="34" charset="0"/>
              </a:rPr>
              <a:t>Antonio Camacho Vargas</a:t>
            </a:r>
          </a:p>
        </p:txBody>
      </p:sp>
      <p:sp>
        <p:nvSpPr>
          <p:cNvPr id="3" name="CuadroTexto 5"/>
          <p:cNvSpPr txBox="1"/>
          <p:nvPr/>
        </p:nvSpPr>
        <p:spPr>
          <a:xfrm>
            <a:off x="1426429" y="3502920"/>
            <a:ext cx="626343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_tradnl" sz="3200" i="1" dirty="0">
              <a:latin typeface="Arial Narrow" pitchFamily="34" charset="0"/>
            </a:endParaRPr>
          </a:p>
          <a:p>
            <a:pPr algn="ctr"/>
            <a:r>
              <a:rPr lang="es-ES_tradnl" sz="3200" i="1" dirty="0">
                <a:latin typeface="Arial Narrow" pitchFamily="34" charset="0"/>
              </a:rPr>
              <a:t> </a:t>
            </a:r>
          </a:p>
          <a:p>
            <a:pPr algn="ctr"/>
            <a:r>
              <a:rPr lang="es-ES_tradnl" sz="2000" dirty="0"/>
              <a:t>Tel: 01 (55) 5677 7935</a:t>
            </a:r>
          </a:p>
          <a:p>
            <a:pPr algn="ctr"/>
            <a:r>
              <a:rPr lang="es-MX" sz="2000" dirty="0"/>
              <a:t>Celular: 044 55 5419 0662</a:t>
            </a:r>
          </a:p>
          <a:p>
            <a:pPr algn="ctr"/>
            <a:r>
              <a:rPr lang="es-MX" sz="2000" dirty="0">
                <a:hlinkClick r:id="rId2"/>
              </a:rPr>
              <a:t>acamachov1117@yahoo.com.mx</a:t>
            </a:r>
            <a:r>
              <a:rPr lang="es-MX" sz="2000" dirty="0"/>
              <a:t> </a:t>
            </a:r>
          </a:p>
        </p:txBody>
      </p:sp>
      <p:grpSp>
        <p:nvGrpSpPr>
          <p:cNvPr id="6" name="16 Grupo"/>
          <p:cNvGrpSpPr/>
          <p:nvPr/>
        </p:nvGrpSpPr>
        <p:grpSpPr>
          <a:xfrm>
            <a:off x="3360345" y="2774618"/>
            <a:ext cx="2395602" cy="1067510"/>
            <a:chOff x="176134" y="2176780"/>
            <a:chExt cx="2395602" cy="1067510"/>
          </a:xfrm>
        </p:grpSpPr>
        <p:sp>
          <p:nvSpPr>
            <p:cNvPr id="7" name="41 Rectángulo"/>
            <p:cNvSpPr/>
            <p:nvPr/>
          </p:nvSpPr>
          <p:spPr>
            <a:xfrm>
              <a:off x="369365" y="2176780"/>
              <a:ext cx="2009141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4800" b="1" i="1" cap="all" dirty="0">
                  <a:ln w="28575" cmpd="sng">
                    <a:solidFill>
                      <a:srgbClr val="2C778C"/>
                    </a:solidFill>
                    <a:prstDash val="solid"/>
                  </a:ln>
                  <a:solidFill>
                    <a:srgbClr val="DCE6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Pittsa</a:t>
              </a:r>
            </a:p>
          </p:txBody>
        </p:sp>
        <p:sp>
          <p:nvSpPr>
            <p:cNvPr id="8" name="45 Rectángulo"/>
            <p:cNvSpPr/>
            <p:nvPr/>
          </p:nvSpPr>
          <p:spPr>
            <a:xfrm>
              <a:off x="176134" y="2874958"/>
              <a:ext cx="2395602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spcBef>
                  <a:spcPts val="300"/>
                </a:spcBef>
                <a:defRPr/>
              </a:pPr>
              <a:r>
                <a:rPr lang="es-MX" sz="900" b="1" cap="all" dirty="0">
                  <a:ln w="9000" cmpd="sng">
                    <a:noFill/>
                    <a:prstDash val="solid"/>
                  </a:ln>
                  <a:solidFill>
                    <a:srgbClr val="005086"/>
                  </a:solidFill>
                  <a:effectLst/>
                  <a:latin typeface="Tw Cen MT" pitchFamily="34" charset="0"/>
                </a:rPr>
                <a:t>PROPIEDAD INTELECTUAL Y TRANSFERENCIA DE Tecnología S.A. DE C.V.</a:t>
              </a:r>
            </a:p>
          </p:txBody>
        </p:sp>
      </p:grp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6D745-569B-CB49-B00F-5EAB1FF1FF25}" type="slidenum">
              <a:rPr lang="es-ES_tradnl" smtClean="0"/>
              <a:pPr/>
              <a:t>48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9642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47889" y="2596442"/>
            <a:ext cx="5208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/>
              <a:t>Def</a:t>
            </a:r>
            <a:r>
              <a:rPr lang="es-ES" sz="2000" dirty="0"/>
              <a:t>. Valor </a:t>
            </a:r>
            <a:r>
              <a:rPr lang="es-ES" sz="2000" dirty="0" err="1"/>
              <a:t>pecuinario</a:t>
            </a:r>
            <a:r>
              <a:rPr lang="es-ES" sz="2000" dirty="0"/>
              <a:t> en que se estima algo.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99442" y="3062109"/>
            <a:ext cx="3276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/>
              <a:t>Contraprestación dineraria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199442" y="3974633"/>
            <a:ext cx="7250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/>
              <a:t>Eje. Reconocer, estimar o apreciar el precio de alguien o algo.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199442" y="3518371"/>
            <a:ext cx="4501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/>
              <a:t>Fijar un precio a un bien determinado.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199442" y="4430895"/>
            <a:ext cx="7326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El precio de la materia prima en la elaboración de harinas de camarón es de 400.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804333" y="1933222"/>
            <a:ext cx="1047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i="1" dirty="0"/>
              <a:t>Precio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252000" y="56347"/>
            <a:ext cx="8640000" cy="94462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spcAft>
                <a:spcPct val="0"/>
              </a:spcAft>
              <a:defRPr/>
            </a:pPr>
            <a:r>
              <a:rPr lang="es-ES" sz="2400" b="1" i="1" dirty="0">
                <a:solidFill>
                  <a:srgbClr val="FFFFFF"/>
                </a:solidFill>
              </a:rPr>
              <a:t>Evaluación vs. Valuación 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5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52280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535850" y="1975558"/>
            <a:ext cx="7767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La diferencia entre evaluar y valuar es la misma que  la diferencia entre valor y precio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856111" y="244122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22113" y="3344340"/>
            <a:ext cx="779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El valor puede ser subjetivo y depende del contexto, el precio es objetivo porque es numérico y relacionado con una transacción</a:t>
            </a:r>
            <a:r>
              <a:rPr lang="es-ES" dirty="0"/>
              <a:t>. 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78898" y="5126569"/>
            <a:ext cx="7081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No obstante EL</a:t>
            </a:r>
            <a:r>
              <a:rPr lang="es-ES" sz="2400" b="1" dirty="0"/>
              <a:t> PRECIO </a:t>
            </a:r>
            <a:r>
              <a:rPr lang="es-ES" sz="2400" dirty="0"/>
              <a:t>DEPENDE DEL </a:t>
            </a:r>
            <a:r>
              <a:rPr lang="es-ES" sz="2400" b="1" dirty="0"/>
              <a:t>VALOR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52000" y="56347"/>
            <a:ext cx="8640000" cy="94462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spcAft>
                <a:spcPct val="0"/>
              </a:spcAft>
              <a:defRPr/>
            </a:pPr>
            <a:r>
              <a:rPr lang="es-MX" sz="2400" b="1" i="1" dirty="0">
                <a:solidFill>
                  <a:schemeClr val="bg1"/>
                </a:solidFill>
              </a:rPr>
              <a:t>Conclusión</a:t>
            </a:r>
            <a:endParaRPr lang="es-ES" sz="2400" b="1" i="1" dirty="0">
              <a:solidFill>
                <a:srgbClr val="FFFFFF"/>
              </a:solidFill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6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520407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3"/>
          <p:cNvSpPr txBox="1"/>
          <p:nvPr/>
        </p:nvSpPr>
        <p:spPr>
          <a:xfrm>
            <a:off x="769528" y="1985117"/>
            <a:ext cx="7580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s-ES" dirty="0">
                <a:latin typeface="Arial" pitchFamily="34" charset="0"/>
                <a:cs typeface="Arial" pitchFamily="34" charset="0"/>
              </a:rPr>
              <a:t>Para:</a:t>
            </a:r>
          </a:p>
          <a:p>
            <a:pPr marL="285750" indent="-285750" algn="just">
              <a:spcBef>
                <a:spcPts val="1200"/>
              </a:spcBef>
              <a:buFontTx/>
              <a:buChar char="-"/>
            </a:pPr>
            <a:r>
              <a:rPr lang="es-ES" dirty="0">
                <a:latin typeface="Arial" pitchFamily="34" charset="0"/>
                <a:cs typeface="Arial" pitchFamily="34" charset="0"/>
              </a:rPr>
              <a:t>Fijar un precio, en base a indicadores cuantitativos y cualitativos que justifiquen el valor de la tecnología.</a:t>
            </a:r>
          </a:p>
        </p:txBody>
      </p:sp>
      <p:sp>
        <p:nvSpPr>
          <p:cNvPr id="21" name="5 Título"/>
          <p:cNvSpPr txBox="1">
            <a:spLocks/>
          </p:cNvSpPr>
          <p:nvPr/>
        </p:nvSpPr>
        <p:spPr>
          <a:xfrm>
            <a:off x="821561" y="1492863"/>
            <a:ext cx="7529221" cy="35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s-MX"/>
            </a:defPPr>
            <a:lvl1pPr algn="ctr"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00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5pPr>
            <a:lvl6pPr>
              <a:defRPr>
                <a:latin typeface="Arial" charset="0"/>
                <a:cs typeface="Arial" charset="0"/>
              </a:defRPr>
            </a:lvl6pPr>
            <a:lvl7pPr>
              <a:defRPr>
                <a:latin typeface="Arial" charset="0"/>
                <a:cs typeface="Arial" charset="0"/>
              </a:defRPr>
            </a:lvl7pPr>
            <a:lvl8pPr>
              <a:defRPr>
                <a:latin typeface="Arial" charset="0"/>
                <a:cs typeface="Arial" charset="0"/>
              </a:defRPr>
            </a:lvl8pPr>
            <a:lvl9pPr>
              <a:defRPr>
                <a:latin typeface="Arial" charset="0"/>
                <a:cs typeface="Arial" charset="0"/>
              </a:defRPr>
            </a:lvl9pPr>
          </a:lstStyle>
          <a:p>
            <a:r>
              <a:rPr lang="es-MX" dirty="0">
                <a:solidFill>
                  <a:srgbClr val="4D7FBB"/>
                </a:solidFill>
              </a:rPr>
              <a:t>¿Porqué valuar estos activos?</a:t>
            </a:r>
          </a:p>
        </p:txBody>
      </p:sp>
      <p:sp>
        <p:nvSpPr>
          <p:cNvPr id="9" name="CuadroTexto 3"/>
          <p:cNvSpPr txBox="1"/>
          <p:nvPr/>
        </p:nvSpPr>
        <p:spPr>
          <a:xfrm>
            <a:off x="769528" y="3100432"/>
            <a:ext cx="758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Tx/>
              <a:buChar char="-"/>
            </a:pPr>
            <a:r>
              <a:rPr lang="es-ES" dirty="0">
                <a:latin typeface="Arial" pitchFamily="34" charset="0"/>
                <a:cs typeface="Arial" pitchFamily="34" charset="0"/>
              </a:rPr>
              <a:t>Identificar mercados potenciales.</a:t>
            </a:r>
          </a:p>
        </p:txBody>
      </p:sp>
      <p:sp>
        <p:nvSpPr>
          <p:cNvPr id="12" name="CuadroTexto 3"/>
          <p:cNvSpPr txBox="1"/>
          <p:nvPr/>
        </p:nvSpPr>
        <p:spPr>
          <a:xfrm>
            <a:off x="769528" y="3522462"/>
            <a:ext cx="758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Bef>
                <a:spcPts val="1200"/>
              </a:spcBef>
              <a:buFontTx/>
              <a:buChar char="-"/>
            </a:pPr>
            <a:r>
              <a:rPr lang="es-MX" altLang="es-MX" kern="0" dirty="0" smtClean="0">
                <a:latin typeface="Arial"/>
                <a:cs typeface="Arial"/>
              </a:rPr>
              <a:t>Identificar clientes potenciales para la transferencia de tecnología.</a:t>
            </a:r>
            <a:endParaRPr lang="es-MX" altLang="es-MX" kern="0" dirty="0">
              <a:latin typeface="Arial"/>
              <a:cs typeface="Arial"/>
            </a:endParaRPr>
          </a:p>
        </p:txBody>
      </p:sp>
      <p:sp>
        <p:nvSpPr>
          <p:cNvPr id="13" name="CuadroTexto 3"/>
          <p:cNvSpPr txBox="1"/>
          <p:nvPr/>
        </p:nvSpPr>
        <p:spPr>
          <a:xfrm>
            <a:off x="769528" y="3930421"/>
            <a:ext cx="758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Bef>
                <a:spcPts val="1200"/>
              </a:spcBef>
              <a:buFontTx/>
              <a:buChar char="-"/>
            </a:pPr>
            <a:r>
              <a:rPr lang="es-MX" altLang="es-MX" kern="0" dirty="0">
                <a:latin typeface="Arial"/>
                <a:cs typeface="Arial"/>
              </a:rPr>
              <a:t>Valuar la empresa con fines de fusión, adquisición, quiebra, etc.</a:t>
            </a:r>
          </a:p>
        </p:txBody>
      </p:sp>
      <p:sp>
        <p:nvSpPr>
          <p:cNvPr id="14" name="CuadroTexto 3"/>
          <p:cNvSpPr txBox="1"/>
          <p:nvPr/>
        </p:nvSpPr>
        <p:spPr>
          <a:xfrm>
            <a:off x="769528" y="4366523"/>
            <a:ext cx="758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Tx/>
              <a:buChar char="-"/>
            </a:pPr>
            <a:r>
              <a:rPr lang="es-MX" altLang="es-MX" kern="0" dirty="0">
                <a:latin typeface="Arial"/>
                <a:cs typeface="Arial"/>
              </a:rPr>
              <a:t>Estimar el impacto de una infracción de derechos de PI. </a:t>
            </a:r>
          </a:p>
        </p:txBody>
      </p:sp>
      <p:sp>
        <p:nvSpPr>
          <p:cNvPr id="15" name="CuadroTexto 3"/>
          <p:cNvSpPr txBox="1"/>
          <p:nvPr/>
        </p:nvSpPr>
        <p:spPr>
          <a:xfrm>
            <a:off x="769528" y="4774482"/>
            <a:ext cx="758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Tx/>
              <a:buChar char="-"/>
            </a:pPr>
            <a:r>
              <a:rPr lang="es-MX" altLang="es-MX" kern="0" dirty="0">
                <a:latin typeface="Arial"/>
                <a:cs typeface="Arial"/>
              </a:rPr>
              <a:t>Definir estrategias: tecnológica, de negocios, gestión de cartera de PI.</a:t>
            </a:r>
          </a:p>
        </p:txBody>
      </p:sp>
      <p:sp>
        <p:nvSpPr>
          <p:cNvPr id="16" name="CuadroTexto 3"/>
          <p:cNvSpPr txBox="1"/>
          <p:nvPr/>
        </p:nvSpPr>
        <p:spPr>
          <a:xfrm>
            <a:off x="769528" y="5238719"/>
            <a:ext cx="758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Tx/>
              <a:buChar char="-"/>
            </a:pPr>
            <a:r>
              <a:rPr lang="es-ES" dirty="0">
                <a:latin typeface="Arial"/>
                <a:cs typeface="Arial"/>
              </a:rPr>
              <a:t>Fijar precios en el mercado bursátil.</a:t>
            </a:r>
          </a:p>
        </p:txBody>
      </p:sp>
      <p:sp>
        <p:nvSpPr>
          <p:cNvPr id="17" name="CuadroTexto 3"/>
          <p:cNvSpPr txBox="1"/>
          <p:nvPr/>
        </p:nvSpPr>
        <p:spPr>
          <a:xfrm>
            <a:off x="769528" y="5646678"/>
            <a:ext cx="758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Tx/>
              <a:buChar char="-"/>
            </a:pPr>
            <a:r>
              <a:rPr lang="es-ES" dirty="0">
                <a:latin typeface="Arial"/>
                <a:cs typeface="Arial"/>
              </a:rPr>
              <a:t>Licenciar derechos de PI en mejores condiciones.</a:t>
            </a:r>
          </a:p>
        </p:txBody>
      </p:sp>
      <p:sp>
        <p:nvSpPr>
          <p:cNvPr id="19" name="CuadroTexto 3"/>
          <p:cNvSpPr txBox="1"/>
          <p:nvPr/>
        </p:nvSpPr>
        <p:spPr>
          <a:xfrm>
            <a:off x="769528" y="6082775"/>
            <a:ext cx="758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Tx/>
              <a:buChar char="-"/>
            </a:pPr>
            <a:r>
              <a:rPr lang="es-MX" altLang="es-MX" kern="0" dirty="0">
                <a:latin typeface="Arial"/>
                <a:cs typeface="Arial"/>
              </a:rPr>
              <a:t>Planear el pago de impuestos: deducciones / obligacione</a:t>
            </a:r>
            <a:r>
              <a:rPr lang="es-MX" altLang="es-MX" kern="0" dirty="0"/>
              <a:t>s.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252000" y="56347"/>
            <a:ext cx="8640000" cy="94462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spcAft>
                <a:spcPct val="0"/>
              </a:spcAft>
              <a:defRPr/>
            </a:pPr>
            <a:r>
              <a:rPr lang="es-ES" sz="2400" b="1" i="1" dirty="0">
                <a:solidFill>
                  <a:srgbClr val="FFFFFF"/>
                </a:solidFill>
              </a:rPr>
              <a:t>La valuación de activos intangibles de PI constituye un requisito indispensable en los procesos de TT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7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071732241"/>
      </p:ext>
    </p:extLst>
  </p:cSld>
  <p:clrMapOvr>
    <a:masterClrMapping/>
  </p:clrMapOvr>
  <p:transition xmlns:p14="http://schemas.microsoft.com/office/powerpoint/2010/main" spd="slow">
    <p:wheel spokes="2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3"/>
          <p:cNvSpPr txBox="1"/>
          <p:nvPr/>
        </p:nvSpPr>
        <p:spPr>
          <a:xfrm>
            <a:off x="784042" y="2372102"/>
            <a:ext cx="75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/>
              <a:buChar char="•"/>
            </a:pPr>
            <a:r>
              <a:rPr lang="es-ES" dirty="0">
                <a:latin typeface="Arial" pitchFamily="34" charset="0"/>
                <a:cs typeface="Arial" pitchFamily="34" charset="0"/>
              </a:rPr>
              <a:t>Atributos técnicos.</a:t>
            </a:r>
          </a:p>
        </p:txBody>
      </p:sp>
      <p:sp>
        <p:nvSpPr>
          <p:cNvPr id="21" name="5 Título"/>
          <p:cNvSpPr txBox="1">
            <a:spLocks/>
          </p:cNvSpPr>
          <p:nvPr/>
        </p:nvSpPr>
        <p:spPr>
          <a:xfrm>
            <a:off x="835606" y="1579091"/>
            <a:ext cx="7461360" cy="35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s-ES_tradnl"/>
            </a:defPPr>
            <a:lvl1pPr algn="ctr"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4D7FBB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5pPr>
            <a:lvl6pPr>
              <a:defRPr>
                <a:latin typeface="Arial" charset="0"/>
                <a:cs typeface="Arial" charset="0"/>
              </a:defRPr>
            </a:lvl6pPr>
            <a:lvl7pPr>
              <a:defRPr>
                <a:latin typeface="Arial" charset="0"/>
                <a:cs typeface="Arial" charset="0"/>
              </a:defRPr>
            </a:lvl7pPr>
            <a:lvl8pPr>
              <a:defRPr>
                <a:latin typeface="Arial" charset="0"/>
                <a:cs typeface="Arial" charset="0"/>
              </a:defRPr>
            </a:lvl8pPr>
            <a:lvl9pPr>
              <a:defRPr>
                <a:latin typeface="Arial" charset="0"/>
                <a:cs typeface="Arial" charset="0"/>
              </a:defRPr>
            </a:lvl9pPr>
          </a:lstStyle>
          <a:p>
            <a:r>
              <a:rPr lang="es-MX" dirty="0"/>
              <a:t>¿Dónde se encuentra el valor de estos activos?</a:t>
            </a:r>
          </a:p>
        </p:txBody>
      </p:sp>
      <p:sp>
        <p:nvSpPr>
          <p:cNvPr id="9" name="CuadroTexto 3"/>
          <p:cNvSpPr txBox="1"/>
          <p:nvPr/>
        </p:nvSpPr>
        <p:spPr>
          <a:xfrm>
            <a:off x="784042" y="2830366"/>
            <a:ext cx="75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/>
              <a:buChar char="•"/>
            </a:pPr>
            <a:r>
              <a:rPr lang="es-ES" dirty="0">
                <a:latin typeface="Arial" pitchFamily="34" charset="0"/>
                <a:cs typeface="Arial" pitchFamily="34" charset="0"/>
              </a:rPr>
              <a:t>Nivel de satisfacción  una necesidad del consumidor.</a:t>
            </a:r>
          </a:p>
        </p:txBody>
      </p:sp>
      <p:sp>
        <p:nvSpPr>
          <p:cNvPr id="12" name="CuadroTexto 3"/>
          <p:cNvSpPr txBox="1"/>
          <p:nvPr/>
        </p:nvSpPr>
        <p:spPr>
          <a:xfrm>
            <a:off x="784042" y="3288630"/>
            <a:ext cx="75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/>
              <a:buChar char="•"/>
            </a:pPr>
            <a:r>
              <a:rPr lang="es-ES" dirty="0">
                <a:latin typeface="Arial" pitchFamily="34" charset="0"/>
                <a:cs typeface="Arial" pitchFamily="34" charset="0"/>
              </a:rPr>
              <a:t>Rentabilidad económica.</a:t>
            </a:r>
          </a:p>
        </p:txBody>
      </p:sp>
      <p:sp>
        <p:nvSpPr>
          <p:cNvPr id="13" name="CuadroTexto 3"/>
          <p:cNvSpPr txBox="1"/>
          <p:nvPr/>
        </p:nvSpPr>
        <p:spPr>
          <a:xfrm>
            <a:off x="784042" y="3746894"/>
            <a:ext cx="75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/>
              <a:buChar char="•"/>
            </a:pPr>
            <a:r>
              <a:rPr lang="es-ES" dirty="0">
                <a:latin typeface="Arial" pitchFamily="34" charset="0"/>
                <a:cs typeface="Arial" pitchFamily="34" charset="0"/>
              </a:rPr>
              <a:t>Protección de su inversión destinada a generar estos activos. </a:t>
            </a:r>
          </a:p>
        </p:txBody>
      </p:sp>
      <p:sp>
        <p:nvSpPr>
          <p:cNvPr id="14" name="CuadroTexto 3"/>
          <p:cNvSpPr txBox="1"/>
          <p:nvPr/>
        </p:nvSpPr>
        <p:spPr>
          <a:xfrm>
            <a:off x="784042" y="4205158"/>
            <a:ext cx="75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/>
              <a:buChar char="•"/>
            </a:pPr>
            <a:r>
              <a:rPr lang="es-ES" dirty="0">
                <a:latin typeface="Arial" pitchFamily="34" charset="0"/>
                <a:cs typeface="Arial" pitchFamily="34" charset="0"/>
              </a:rPr>
              <a:t>Generación de recursos adicionales vía licencias.</a:t>
            </a:r>
          </a:p>
        </p:txBody>
      </p:sp>
      <p:sp>
        <p:nvSpPr>
          <p:cNvPr id="15" name="CuadroTexto 3"/>
          <p:cNvSpPr txBox="1"/>
          <p:nvPr/>
        </p:nvSpPr>
        <p:spPr>
          <a:xfrm>
            <a:off x="784042" y="4663422"/>
            <a:ext cx="75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/>
              <a:buChar char="•"/>
            </a:pPr>
            <a:r>
              <a:rPr lang="es-ES" dirty="0" err="1">
                <a:latin typeface="Arial" pitchFamily="34" charset="0"/>
                <a:cs typeface="Arial" pitchFamily="34" charset="0"/>
              </a:rPr>
              <a:t>Distintividad</a:t>
            </a:r>
            <a:r>
              <a:rPr lang="es-ES" dirty="0">
                <a:latin typeface="Arial" pitchFamily="34" charset="0"/>
                <a:cs typeface="Arial" pitchFamily="34" charset="0"/>
              </a:rPr>
              <a:t> de un producto o servicio en el mercado.</a:t>
            </a:r>
          </a:p>
        </p:txBody>
      </p:sp>
      <p:sp>
        <p:nvSpPr>
          <p:cNvPr id="16" name="CuadroTexto 3"/>
          <p:cNvSpPr txBox="1"/>
          <p:nvPr/>
        </p:nvSpPr>
        <p:spPr>
          <a:xfrm>
            <a:off x="784042" y="5121686"/>
            <a:ext cx="75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/>
              <a:buChar char="•"/>
            </a:pPr>
            <a:r>
              <a:rPr lang="es-ES" dirty="0">
                <a:latin typeface="Arial" pitchFamily="34" charset="0"/>
                <a:cs typeface="Arial" pitchFamily="34" charset="0"/>
              </a:rPr>
              <a:t>Atracción de inversionistas.</a:t>
            </a:r>
          </a:p>
        </p:txBody>
      </p:sp>
      <p:sp>
        <p:nvSpPr>
          <p:cNvPr id="17" name="CuadroTexto 3"/>
          <p:cNvSpPr txBox="1"/>
          <p:nvPr/>
        </p:nvSpPr>
        <p:spPr>
          <a:xfrm>
            <a:off x="784042" y="5579948"/>
            <a:ext cx="75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/>
              <a:buChar char="•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Valor accionario </a:t>
            </a:r>
            <a:r>
              <a:rPr lang="es-ES" dirty="0">
                <a:latin typeface="Arial" pitchFamily="34" charset="0"/>
                <a:cs typeface="Arial" pitchFamily="34" charset="0"/>
              </a:rPr>
              <a:t>de una empresa en el Mercado Bursátil.</a:t>
            </a: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252000" y="56347"/>
            <a:ext cx="8640000" cy="94462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spcAft>
                <a:spcPct val="0"/>
              </a:spcAft>
              <a:defRPr/>
            </a:pPr>
            <a:r>
              <a:rPr lang="es-ES" sz="2400" b="1" i="1" dirty="0">
                <a:solidFill>
                  <a:srgbClr val="FFFFFF"/>
                </a:solidFill>
              </a:rPr>
              <a:t>La protección a los derechos de PI, es una forma de proteger el valor intrínseco de los  activos intangibles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8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689024140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"/>
          <p:cNvSpPr/>
          <p:nvPr/>
        </p:nvSpPr>
        <p:spPr>
          <a:xfrm>
            <a:off x="3965239" y="4136720"/>
            <a:ext cx="46440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latin typeface="Arial" pitchFamily="34" charset="0"/>
                <a:cs typeface="Arial" pitchFamily="34" charset="0"/>
              </a:rPr>
              <a:t>Teléfono Celular </a:t>
            </a:r>
          </a:p>
          <a:p>
            <a:pPr algn="ctr"/>
            <a:endParaRPr lang="es-E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Times New Roman" pitchFamily="18" charset="0"/>
              <a:buChar char="-"/>
            </a:pPr>
            <a:r>
              <a:rPr lang="es-ES" dirty="0">
                <a:latin typeface="Arial" pitchFamily="34" charset="0"/>
                <a:cs typeface="Arial" pitchFamily="34" charset="0"/>
              </a:rPr>
              <a:t>Circunstancias: 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Sociales, económicas, técnicas, normativas, etc.</a:t>
            </a:r>
          </a:p>
          <a:p>
            <a:pPr marL="285750" indent="-285750">
              <a:buFont typeface="Times New Roman" pitchFamily="18" charset="0"/>
              <a:buChar char="-"/>
            </a:pPr>
            <a:r>
              <a:rPr lang="es-ES" dirty="0">
                <a:latin typeface="Arial" pitchFamily="34" charset="0"/>
                <a:cs typeface="Arial" pitchFamily="34" charset="0"/>
              </a:rPr>
              <a:t>Momento: 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Evolución de la tecnología.</a:t>
            </a:r>
          </a:p>
          <a:p>
            <a:pPr marL="285750" indent="-285750">
              <a:buFont typeface="Times New Roman" pitchFamily="18" charset="0"/>
              <a:buChar char="-"/>
            </a:pPr>
            <a:r>
              <a:rPr lang="es-ES" dirty="0">
                <a:latin typeface="Arial" pitchFamily="34" charset="0"/>
                <a:cs typeface="Arial" pitchFamily="34" charset="0"/>
              </a:rPr>
              <a:t>Lugar: 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Cobertura.</a:t>
            </a:r>
          </a:p>
        </p:txBody>
      </p:sp>
      <p:sp>
        <p:nvSpPr>
          <p:cNvPr id="6" name="CuadroTexto 3"/>
          <p:cNvSpPr txBox="1"/>
          <p:nvPr/>
        </p:nvSpPr>
        <p:spPr>
          <a:xfrm>
            <a:off x="251520" y="1542657"/>
            <a:ext cx="86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dirty="0">
                <a:cs typeface="Arial" pitchFamily="34" charset="0"/>
              </a:rPr>
              <a:t>La valoración es una combinación de atributos del concepto económico de valor </a:t>
            </a:r>
            <a:r>
              <a:rPr lang="es-ES" dirty="0" smtClean="0">
                <a:cs typeface="Arial" pitchFamily="34" charset="0"/>
              </a:rPr>
              <a:t>(</a:t>
            </a:r>
            <a:r>
              <a:rPr lang="es-ES" dirty="0" smtClean="0">
                <a:cs typeface="Arial" pitchFamily="34" charset="0"/>
              </a:rPr>
              <a:t>precio</a:t>
            </a:r>
            <a:r>
              <a:rPr lang="es-ES" dirty="0" smtClean="0">
                <a:cs typeface="Arial" pitchFamily="34" charset="0"/>
              </a:rPr>
              <a:t>, demanda, mercado, rentabilidad, etc.) </a:t>
            </a:r>
            <a:r>
              <a:rPr lang="es-ES" dirty="0">
                <a:cs typeface="Arial" pitchFamily="34" charset="0"/>
              </a:rPr>
              <a:t>y del concepto jurídico de </a:t>
            </a:r>
            <a:r>
              <a:rPr lang="es-ES" dirty="0">
                <a:cs typeface="Arial" pitchFamily="34" charset="0"/>
              </a:rPr>
              <a:t> </a:t>
            </a:r>
            <a:r>
              <a:rPr lang="es-ES" dirty="0" smtClean="0">
                <a:cs typeface="Arial" pitchFamily="34" charset="0"/>
              </a:rPr>
              <a:t>apropiaci</a:t>
            </a:r>
            <a:r>
              <a:rPr lang="es-ES" dirty="0" smtClean="0">
                <a:cs typeface="Arial" pitchFamily="34" charset="0"/>
              </a:rPr>
              <a:t>ón </a:t>
            </a:r>
            <a:r>
              <a:rPr lang="es-ES" dirty="0" smtClean="0">
                <a:cs typeface="Arial" pitchFamily="34" charset="0"/>
              </a:rPr>
              <a:t> (titularidad</a:t>
            </a:r>
            <a:r>
              <a:rPr lang="es-ES" dirty="0" smtClean="0">
                <a:cs typeface="Arial" pitchFamily="34" charset="0"/>
              </a:rPr>
              <a:t>, </a:t>
            </a:r>
            <a:r>
              <a:rPr lang="es-ES" dirty="0" smtClean="0">
                <a:cs typeface="Arial" pitchFamily="34" charset="0"/>
              </a:rPr>
              <a:t>vigencia</a:t>
            </a:r>
            <a:r>
              <a:rPr lang="es-ES" dirty="0">
                <a:cs typeface="Arial" pitchFamily="34" charset="0"/>
              </a:rPr>
              <a:t>, </a:t>
            </a:r>
            <a:r>
              <a:rPr lang="es-ES" dirty="0" smtClean="0">
                <a:cs typeface="Arial" pitchFamily="34" charset="0"/>
              </a:rPr>
              <a:t>cobertura)</a:t>
            </a:r>
            <a:r>
              <a:rPr lang="es-ES" dirty="0">
                <a:cs typeface="Arial" pitchFamily="34" charset="0"/>
              </a:rPr>
              <a:t>.</a:t>
            </a:r>
          </a:p>
        </p:txBody>
      </p:sp>
      <p:sp>
        <p:nvSpPr>
          <p:cNvPr id="7" name="Cube 6"/>
          <p:cNvSpPr/>
          <p:nvPr/>
        </p:nvSpPr>
        <p:spPr>
          <a:xfrm>
            <a:off x="1282086" y="4261825"/>
            <a:ext cx="2177716" cy="1636283"/>
          </a:xfrm>
          <a:prstGeom prst="cube">
            <a:avLst/>
          </a:prstGeom>
          <a:solidFill>
            <a:schemeClr val="accent1">
              <a:lumMod val="75000"/>
            </a:schemeClr>
          </a:solidFill>
          <a:ln w="9525">
            <a:solidFill>
              <a:srgbClr val="CBC5A5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eaLnBrk="0" hangingPunct="0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21 Rectángulo"/>
          <p:cNvSpPr/>
          <p:nvPr/>
        </p:nvSpPr>
        <p:spPr>
          <a:xfrm>
            <a:off x="1330270" y="5076971"/>
            <a:ext cx="1758722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Circunstancias</a:t>
            </a:r>
          </a:p>
        </p:txBody>
      </p:sp>
      <p:sp>
        <p:nvSpPr>
          <p:cNvPr id="9" name="21 Rectángulo"/>
          <p:cNvSpPr/>
          <p:nvPr/>
        </p:nvSpPr>
        <p:spPr>
          <a:xfrm>
            <a:off x="1663112" y="4290875"/>
            <a:ext cx="129972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Momento</a:t>
            </a:r>
          </a:p>
        </p:txBody>
      </p:sp>
      <p:sp>
        <p:nvSpPr>
          <p:cNvPr id="10" name="21 Rectángulo"/>
          <p:cNvSpPr/>
          <p:nvPr/>
        </p:nvSpPr>
        <p:spPr>
          <a:xfrm rot="5400000">
            <a:off x="2747558" y="4973343"/>
            <a:ext cx="1021423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Lugar</a:t>
            </a:r>
          </a:p>
        </p:txBody>
      </p:sp>
      <p:sp>
        <p:nvSpPr>
          <p:cNvPr id="11" name="Rectángulo 1"/>
          <p:cNvSpPr/>
          <p:nvPr/>
        </p:nvSpPr>
        <p:spPr>
          <a:xfrm>
            <a:off x="251520" y="2496827"/>
            <a:ext cx="864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dirty="0">
                <a:cs typeface="Arial" pitchFamily="34" charset="0"/>
              </a:rPr>
              <a:t>La regla de oro de la valoración comercial es: </a:t>
            </a:r>
            <a:r>
              <a:rPr lang="es-ES" b="1" i="1" dirty="0">
                <a:cs typeface="Arial" pitchFamily="34" charset="0"/>
              </a:rPr>
              <a:t>el valor de algo no puede determinarse en abstracto; lo único que puede determinarse es el valor de algo en un lugar, en un momento, y en unas circunstancias particulares.</a:t>
            </a:r>
            <a:endParaRPr lang="es-ES" b="1" i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2" name="Rectángulo 1"/>
          <p:cNvSpPr/>
          <p:nvPr/>
        </p:nvSpPr>
        <p:spPr>
          <a:xfrm>
            <a:off x="3587243" y="3670319"/>
            <a:ext cx="1969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i="1" dirty="0">
                <a:solidFill>
                  <a:srgbClr val="4D7FBB"/>
                </a:solidFill>
                <a:latin typeface="Arial" pitchFamily="34" charset="0"/>
                <a:cs typeface="Arial" pitchFamily="34" charset="0"/>
              </a:rPr>
              <a:t>EJEMPLO</a:t>
            </a: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457200" y="88525"/>
            <a:ext cx="8229600" cy="87205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i="1" dirty="0">
                <a:solidFill>
                  <a:schemeClr val="bg1"/>
                </a:solidFill>
              </a:rPr>
              <a:t>Pero, ¿cómo entender el valor de estos</a:t>
            </a:r>
            <a:br>
              <a:rPr lang="es-ES" sz="2400" b="1" i="1" dirty="0">
                <a:solidFill>
                  <a:schemeClr val="bg1"/>
                </a:solidFill>
              </a:rPr>
            </a:br>
            <a:r>
              <a:rPr lang="es-ES" sz="2400" b="1" i="1" dirty="0">
                <a:solidFill>
                  <a:schemeClr val="bg1"/>
                </a:solidFill>
              </a:rPr>
              <a:t> activos intangibles?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41D4-7898-4613-A854-934C076A1EB9}" type="slidenum">
              <a:rPr lang="es-ES" altLang="es-MX" smtClean="0"/>
              <a:pPr/>
              <a:t>9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277233358"/>
      </p:ext>
    </p:extLst>
  </p:cSld>
  <p:clrMapOvr>
    <a:masterClrMapping/>
  </p:clrMapOvr>
  <p:transition xmlns:p14="http://schemas.microsoft.com/office/powerpoint/2010/main" spd="slow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6218</TotalTime>
  <Words>6470</Words>
  <Application>Microsoft Macintosh PowerPoint</Application>
  <PresentationFormat>Presentación en pantalla (4:3)</PresentationFormat>
  <Paragraphs>905</Paragraphs>
  <Slides>48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48</vt:i4>
      </vt:variant>
    </vt:vector>
  </HeadingPairs>
  <TitlesOfParts>
    <vt:vector size="50" baseType="lpstr">
      <vt:lpstr>Tema de Office</vt:lpstr>
      <vt:lpstr>Diseño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ADIAT</dc:title>
  <dc:creator>ANTONIO  CAMACHO VARGAS</dc:creator>
  <cp:lastModifiedBy>Antonio Camacho Vargas</cp:lastModifiedBy>
  <cp:revision>438</cp:revision>
  <dcterms:created xsi:type="dcterms:W3CDTF">2013-06-26T17:01:05Z</dcterms:created>
  <dcterms:modified xsi:type="dcterms:W3CDTF">2017-05-30T11:56:06Z</dcterms:modified>
</cp:coreProperties>
</file>